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2" r:id="rId5"/>
    <p:sldId id="264" r:id="rId6"/>
    <p:sldId id="265" r:id="rId7"/>
    <p:sldId id="286" r:id="rId8"/>
    <p:sldId id="279" r:id="rId9"/>
    <p:sldId id="287" r:id="rId10"/>
    <p:sldId id="267" r:id="rId11"/>
    <p:sldId id="288" r:id="rId12"/>
    <p:sldId id="269" r:id="rId13"/>
    <p:sldId id="270" r:id="rId14"/>
    <p:sldId id="271" r:id="rId15"/>
    <p:sldId id="272" r:id="rId16"/>
    <p:sldId id="273" r:id="rId17"/>
    <p:sldId id="274" r:id="rId18"/>
    <p:sldId id="280" r:id="rId19"/>
    <p:sldId id="281" r:id="rId20"/>
    <p:sldId id="282" r:id="rId21"/>
    <p:sldId id="284" r:id="rId22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7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808AC8-9504-4B6B-A1B8-46DD9BBC877E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C9A1DCFA-7922-43CA-9193-E3478C24A6AF}">
      <dgm:prSet phldrT="[Texte]"/>
      <dgm:spPr/>
      <dgm:t>
        <a:bodyPr/>
        <a:lstStyle/>
        <a:p>
          <a:r>
            <a:rPr lang="fr-FR" dirty="0"/>
            <a:t>Syntaxe </a:t>
          </a:r>
        </a:p>
      </dgm:t>
    </dgm:pt>
    <dgm:pt modelId="{D8508269-63A7-47DA-A802-3AF159A467DC}" type="parTrans" cxnId="{B9EEC5BB-D88A-4C2E-B112-E1B113FAB8BB}">
      <dgm:prSet/>
      <dgm:spPr/>
      <dgm:t>
        <a:bodyPr/>
        <a:lstStyle/>
        <a:p>
          <a:endParaRPr lang="fr-FR"/>
        </a:p>
      </dgm:t>
    </dgm:pt>
    <dgm:pt modelId="{6719CEBB-3393-4A79-A41E-9D884C70559A}" type="sibTrans" cxnId="{B9EEC5BB-D88A-4C2E-B112-E1B113FAB8BB}">
      <dgm:prSet/>
      <dgm:spPr/>
      <dgm:t>
        <a:bodyPr/>
        <a:lstStyle/>
        <a:p>
          <a:endParaRPr lang="fr-FR"/>
        </a:p>
      </dgm:t>
    </dgm:pt>
    <dgm:pt modelId="{8DF4ED6E-2A23-4240-8CD3-A5915BFD14B9}">
      <dgm:prSet phldrT="[Texte]"/>
      <dgm:spPr/>
      <dgm:t>
        <a:bodyPr/>
        <a:lstStyle/>
        <a:p>
          <a:r>
            <a:rPr lang="fr-FR" dirty="0"/>
            <a:t>Sémantique </a:t>
          </a:r>
        </a:p>
      </dgm:t>
    </dgm:pt>
    <dgm:pt modelId="{DF718770-70EE-4265-A1E5-0F3F6BFEA41A}" type="parTrans" cxnId="{D3F96747-24C1-4C98-935B-6657D5EFE03F}">
      <dgm:prSet/>
      <dgm:spPr/>
      <dgm:t>
        <a:bodyPr/>
        <a:lstStyle/>
        <a:p>
          <a:endParaRPr lang="fr-FR"/>
        </a:p>
      </dgm:t>
    </dgm:pt>
    <dgm:pt modelId="{ABFDC2CA-62D8-4370-A0DE-71345480AC47}" type="sibTrans" cxnId="{D3F96747-24C1-4C98-935B-6657D5EFE03F}">
      <dgm:prSet/>
      <dgm:spPr/>
      <dgm:t>
        <a:bodyPr/>
        <a:lstStyle/>
        <a:p>
          <a:endParaRPr lang="fr-FR"/>
        </a:p>
      </dgm:t>
    </dgm:pt>
    <dgm:pt modelId="{FF9EB99A-9469-4599-A139-F1A3836D827A}">
      <dgm:prSet phldrT="[Texte]"/>
      <dgm:spPr/>
      <dgm:t>
        <a:bodyPr/>
        <a:lstStyle/>
        <a:p>
          <a:r>
            <a:rPr lang="fr-FR" dirty="0"/>
            <a:t>Spécification formelle </a:t>
          </a:r>
        </a:p>
      </dgm:t>
    </dgm:pt>
    <dgm:pt modelId="{E6C19FF3-72B9-4CA4-ABAA-9751C0744AF5}" type="parTrans" cxnId="{B00C2A11-443D-4649-A20D-E428C1316C2B}">
      <dgm:prSet/>
      <dgm:spPr/>
      <dgm:t>
        <a:bodyPr/>
        <a:lstStyle/>
        <a:p>
          <a:endParaRPr lang="fr-FR"/>
        </a:p>
      </dgm:t>
    </dgm:pt>
    <dgm:pt modelId="{ED366676-8537-4C52-927E-C2A8469B49EC}" type="sibTrans" cxnId="{B00C2A11-443D-4649-A20D-E428C1316C2B}">
      <dgm:prSet/>
      <dgm:spPr/>
      <dgm:t>
        <a:bodyPr/>
        <a:lstStyle/>
        <a:p>
          <a:endParaRPr lang="fr-FR"/>
        </a:p>
      </dgm:t>
    </dgm:pt>
    <dgm:pt modelId="{2F0676A4-5D11-4FE1-BCF4-4EDCDC3B4A71}">
      <dgm:prSet phldrT="[Texte]"/>
      <dgm:spPr/>
      <dgm:t>
        <a:bodyPr/>
        <a:lstStyle/>
        <a:p>
          <a:r>
            <a:rPr lang="fr-FR" dirty="0"/>
            <a:t>Logique</a:t>
          </a:r>
        </a:p>
      </dgm:t>
    </dgm:pt>
    <dgm:pt modelId="{49B8DB7F-818A-436F-A891-67A52F8568C7}" type="parTrans" cxnId="{46C63882-DFD7-45AA-B340-E3BFB4B93CC4}">
      <dgm:prSet/>
      <dgm:spPr/>
      <dgm:t>
        <a:bodyPr/>
        <a:lstStyle/>
        <a:p>
          <a:endParaRPr lang="fr-FR"/>
        </a:p>
      </dgm:t>
    </dgm:pt>
    <dgm:pt modelId="{813D6DC1-4BD8-40CE-AB4C-D74E9C330B02}" type="sibTrans" cxnId="{46C63882-DFD7-45AA-B340-E3BFB4B93CC4}">
      <dgm:prSet/>
      <dgm:spPr/>
      <dgm:t>
        <a:bodyPr/>
        <a:lstStyle/>
        <a:p>
          <a:endParaRPr lang="fr-FR"/>
        </a:p>
      </dgm:t>
    </dgm:pt>
    <dgm:pt modelId="{AC4E03A2-2CBA-4665-A4ED-D9AF4EBF061F}" type="pres">
      <dgm:prSet presAssocID="{E9808AC8-9504-4B6B-A1B8-46DD9BBC877E}" presName="Name0" presStyleCnt="0">
        <dgm:presLayoutVars>
          <dgm:chMax val="4"/>
          <dgm:resizeHandles val="exact"/>
        </dgm:presLayoutVars>
      </dgm:prSet>
      <dgm:spPr/>
    </dgm:pt>
    <dgm:pt modelId="{87A031F7-CBC2-4790-88F3-B5CC506D0173}" type="pres">
      <dgm:prSet presAssocID="{E9808AC8-9504-4B6B-A1B8-46DD9BBC877E}" presName="ellipse" presStyleLbl="trBgShp" presStyleIdx="0" presStyleCnt="1"/>
      <dgm:spPr/>
    </dgm:pt>
    <dgm:pt modelId="{972587EC-AE65-48DF-A824-6B88CB490254}" type="pres">
      <dgm:prSet presAssocID="{E9808AC8-9504-4B6B-A1B8-46DD9BBC877E}" presName="arrow1" presStyleLbl="fgShp" presStyleIdx="0" presStyleCnt="1"/>
      <dgm:spPr/>
    </dgm:pt>
    <dgm:pt modelId="{4E746C1B-A233-4DDE-953E-D4DC1C628D7D}" type="pres">
      <dgm:prSet presAssocID="{E9808AC8-9504-4B6B-A1B8-46DD9BBC877E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61028F-8044-439D-829C-4AD2244CB0BB}" type="pres">
      <dgm:prSet presAssocID="{8DF4ED6E-2A23-4240-8CD3-A5915BFD14B9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3E4B0A5-DA7A-48D7-A4B0-EB41FFDE7B41}" type="pres">
      <dgm:prSet presAssocID="{2F0676A4-5D11-4FE1-BCF4-4EDCDC3B4A71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BA93B01-5AF1-40C6-83B3-51DE6F1CFCA8}" type="pres">
      <dgm:prSet presAssocID="{FF9EB99A-9469-4599-A139-F1A3836D827A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7CF914D-C1D3-48A9-9BB0-0FCC1BBD0979}" type="pres">
      <dgm:prSet presAssocID="{E9808AC8-9504-4B6B-A1B8-46DD9BBC877E}" presName="funnel" presStyleLbl="trAlignAcc1" presStyleIdx="0" presStyleCnt="1"/>
      <dgm:spPr/>
    </dgm:pt>
  </dgm:ptLst>
  <dgm:cxnLst>
    <dgm:cxn modelId="{B00C2A11-443D-4649-A20D-E428C1316C2B}" srcId="{E9808AC8-9504-4B6B-A1B8-46DD9BBC877E}" destId="{FF9EB99A-9469-4599-A139-F1A3836D827A}" srcOrd="3" destOrd="0" parTransId="{E6C19FF3-72B9-4CA4-ABAA-9751C0744AF5}" sibTransId="{ED366676-8537-4C52-927E-C2A8469B49EC}"/>
    <dgm:cxn modelId="{B9EEC5BB-D88A-4C2E-B112-E1B113FAB8BB}" srcId="{E9808AC8-9504-4B6B-A1B8-46DD9BBC877E}" destId="{C9A1DCFA-7922-43CA-9193-E3478C24A6AF}" srcOrd="0" destOrd="0" parTransId="{D8508269-63A7-47DA-A802-3AF159A467DC}" sibTransId="{6719CEBB-3393-4A79-A41E-9D884C70559A}"/>
    <dgm:cxn modelId="{63850D4B-FD02-450A-AD3D-474049447D2B}" type="presOf" srcId="{8DF4ED6E-2A23-4240-8CD3-A5915BFD14B9}" destId="{D3E4B0A5-DA7A-48D7-A4B0-EB41FFDE7B41}" srcOrd="0" destOrd="0" presId="urn:microsoft.com/office/officeart/2005/8/layout/funnel1"/>
    <dgm:cxn modelId="{890A9FDC-3EB2-4CFF-A23B-B457B851BDC6}" type="presOf" srcId="{E9808AC8-9504-4B6B-A1B8-46DD9BBC877E}" destId="{AC4E03A2-2CBA-4665-A4ED-D9AF4EBF061F}" srcOrd="0" destOrd="0" presId="urn:microsoft.com/office/officeart/2005/8/layout/funnel1"/>
    <dgm:cxn modelId="{89793A67-3693-4F66-B2A7-896FB6098BB6}" type="presOf" srcId="{2F0676A4-5D11-4FE1-BCF4-4EDCDC3B4A71}" destId="{3161028F-8044-439D-829C-4AD2244CB0BB}" srcOrd="0" destOrd="0" presId="urn:microsoft.com/office/officeart/2005/8/layout/funnel1"/>
    <dgm:cxn modelId="{458F207B-09CA-489D-830E-DBE8420AC27B}" type="presOf" srcId="{C9A1DCFA-7922-43CA-9193-E3478C24A6AF}" destId="{5BA93B01-5AF1-40C6-83B3-51DE6F1CFCA8}" srcOrd="0" destOrd="0" presId="urn:microsoft.com/office/officeart/2005/8/layout/funnel1"/>
    <dgm:cxn modelId="{46C63882-DFD7-45AA-B340-E3BFB4B93CC4}" srcId="{E9808AC8-9504-4B6B-A1B8-46DD9BBC877E}" destId="{2F0676A4-5D11-4FE1-BCF4-4EDCDC3B4A71}" srcOrd="2" destOrd="0" parTransId="{49B8DB7F-818A-436F-A891-67A52F8568C7}" sibTransId="{813D6DC1-4BD8-40CE-AB4C-D74E9C330B02}"/>
    <dgm:cxn modelId="{301ACA77-678B-41C6-90F3-C4EA10109BD1}" type="presOf" srcId="{FF9EB99A-9469-4599-A139-F1A3836D827A}" destId="{4E746C1B-A233-4DDE-953E-D4DC1C628D7D}" srcOrd="0" destOrd="0" presId="urn:microsoft.com/office/officeart/2005/8/layout/funnel1"/>
    <dgm:cxn modelId="{D3F96747-24C1-4C98-935B-6657D5EFE03F}" srcId="{E9808AC8-9504-4B6B-A1B8-46DD9BBC877E}" destId="{8DF4ED6E-2A23-4240-8CD3-A5915BFD14B9}" srcOrd="1" destOrd="0" parTransId="{DF718770-70EE-4265-A1E5-0F3F6BFEA41A}" sibTransId="{ABFDC2CA-62D8-4370-A0DE-71345480AC47}"/>
    <dgm:cxn modelId="{392C34D9-7F45-4ED1-9453-BFA862EA7279}" type="presParOf" srcId="{AC4E03A2-2CBA-4665-A4ED-D9AF4EBF061F}" destId="{87A031F7-CBC2-4790-88F3-B5CC506D0173}" srcOrd="0" destOrd="0" presId="urn:microsoft.com/office/officeart/2005/8/layout/funnel1"/>
    <dgm:cxn modelId="{E629743C-9BFD-4B02-9D06-F52D9A0665F4}" type="presParOf" srcId="{AC4E03A2-2CBA-4665-A4ED-D9AF4EBF061F}" destId="{972587EC-AE65-48DF-A824-6B88CB490254}" srcOrd="1" destOrd="0" presId="urn:microsoft.com/office/officeart/2005/8/layout/funnel1"/>
    <dgm:cxn modelId="{422E9B55-0E8E-4947-B6EF-680426CE4313}" type="presParOf" srcId="{AC4E03A2-2CBA-4665-A4ED-D9AF4EBF061F}" destId="{4E746C1B-A233-4DDE-953E-D4DC1C628D7D}" srcOrd="2" destOrd="0" presId="urn:microsoft.com/office/officeart/2005/8/layout/funnel1"/>
    <dgm:cxn modelId="{6B9ADB7F-8492-4501-A87C-A18CCD164621}" type="presParOf" srcId="{AC4E03A2-2CBA-4665-A4ED-D9AF4EBF061F}" destId="{3161028F-8044-439D-829C-4AD2244CB0BB}" srcOrd="3" destOrd="0" presId="urn:microsoft.com/office/officeart/2005/8/layout/funnel1"/>
    <dgm:cxn modelId="{2427E1E9-7D6B-4522-82B5-3B6E349D0E06}" type="presParOf" srcId="{AC4E03A2-2CBA-4665-A4ED-D9AF4EBF061F}" destId="{D3E4B0A5-DA7A-48D7-A4B0-EB41FFDE7B41}" srcOrd="4" destOrd="0" presId="urn:microsoft.com/office/officeart/2005/8/layout/funnel1"/>
    <dgm:cxn modelId="{0B8ACB47-F520-44BD-98F3-D34C2C5C5EEB}" type="presParOf" srcId="{AC4E03A2-2CBA-4665-A4ED-D9AF4EBF061F}" destId="{5BA93B01-5AF1-40C6-83B3-51DE6F1CFCA8}" srcOrd="5" destOrd="0" presId="urn:microsoft.com/office/officeart/2005/8/layout/funnel1"/>
    <dgm:cxn modelId="{B04E9B39-D2BC-4826-BCA0-42E66473B356}" type="presParOf" srcId="{AC4E03A2-2CBA-4665-A4ED-D9AF4EBF061F}" destId="{E7CF914D-C1D3-48A9-9BB0-0FCC1BBD097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A031F7-CBC2-4790-88F3-B5CC506D0173}">
      <dsp:nvSpPr>
        <dsp:cNvPr id="0" name=""/>
        <dsp:cNvSpPr/>
      </dsp:nvSpPr>
      <dsp:spPr>
        <a:xfrm>
          <a:off x="1917095" y="205243"/>
          <a:ext cx="4073288" cy="1414599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587EC-AE65-48DF-A824-6B88CB490254}">
      <dsp:nvSpPr>
        <dsp:cNvPr id="0" name=""/>
        <dsp:cNvSpPr/>
      </dsp:nvSpPr>
      <dsp:spPr>
        <a:xfrm>
          <a:off x="3565356" y="3669117"/>
          <a:ext cx="789397" cy="505214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746C1B-A233-4DDE-953E-D4DC1C628D7D}">
      <dsp:nvSpPr>
        <dsp:cNvPr id="0" name=""/>
        <dsp:cNvSpPr/>
      </dsp:nvSpPr>
      <dsp:spPr>
        <a:xfrm>
          <a:off x="2065502" y="4073288"/>
          <a:ext cx="3789105" cy="947276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000" kern="1200" dirty="0"/>
            <a:t>Spécification formelle </a:t>
          </a:r>
        </a:p>
      </dsp:txBody>
      <dsp:txXfrm>
        <a:off x="2065502" y="4073288"/>
        <a:ext cx="3789105" cy="947276"/>
      </dsp:txXfrm>
    </dsp:sp>
    <dsp:sp modelId="{3161028F-8044-439D-829C-4AD2244CB0BB}">
      <dsp:nvSpPr>
        <dsp:cNvPr id="0" name=""/>
        <dsp:cNvSpPr/>
      </dsp:nvSpPr>
      <dsp:spPr>
        <a:xfrm>
          <a:off x="3398004" y="1729095"/>
          <a:ext cx="1420914" cy="14209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Logique</a:t>
          </a:r>
        </a:p>
      </dsp:txBody>
      <dsp:txXfrm>
        <a:off x="3606092" y="1937183"/>
        <a:ext cx="1004738" cy="1004738"/>
      </dsp:txXfrm>
    </dsp:sp>
    <dsp:sp modelId="{D3E4B0A5-DA7A-48D7-A4B0-EB41FFDE7B41}">
      <dsp:nvSpPr>
        <dsp:cNvPr id="0" name=""/>
        <dsp:cNvSpPr/>
      </dsp:nvSpPr>
      <dsp:spPr>
        <a:xfrm>
          <a:off x="2381261" y="663093"/>
          <a:ext cx="1420914" cy="14209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Sémantique </a:t>
          </a:r>
        </a:p>
      </dsp:txBody>
      <dsp:txXfrm>
        <a:off x="2589349" y="871181"/>
        <a:ext cx="1004738" cy="1004738"/>
      </dsp:txXfrm>
    </dsp:sp>
    <dsp:sp modelId="{5BA93B01-5AF1-40C6-83B3-51DE6F1CFCA8}">
      <dsp:nvSpPr>
        <dsp:cNvPr id="0" name=""/>
        <dsp:cNvSpPr/>
      </dsp:nvSpPr>
      <dsp:spPr>
        <a:xfrm>
          <a:off x="3833751" y="319547"/>
          <a:ext cx="1420914" cy="14209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Syntaxe </a:t>
          </a:r>
        </a:p>
      </dsp:txBody>
      <dsp:txXfrm>
        <a:off x="4041839" y="527635"/>
        <a:ext cx="1004738" cy="1004738"/>
      </dsp:txXfrm>
    </dsp:sp>
    <dsp:sp modelId="{E7CF914D-C1D3-48A9-9BB0-0FCC1BBD0979}">
      <dsp:nvSpPr>
        <dsp:cNvPr id="0" name=""/>
        <dsp:cNvSpPr/>
      </dsp:nvSpPr>
      <dsp:spPr>
        <a:xfrm>
          <a:off x="1749743" y="31575"/>
          <a:ext cx="4420623" cy="353649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6D36706-7335-4BA4-8FD9-7B09F36682EE}" type="datetime1">
              <a:rPr lang="fr-FR" smtClean="0"/>
              <a:t>18/04/2020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8B8688-7032-443B-A932-E8346A356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1436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13EBB54-38A6-49F4-90DA-9F8DEF0B3F9A}" type="datetime1">
              <a:rPr lang="fr-FR" noProof="0" smtClean="0"/>
              <a:t>18/04/2020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7142BC-A7BD-4276-975D-6351998F7C8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471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1810CD2-DB40-4160-A805-2458E3453B10}" type="datetime1">
              <a:rPr lang="fr-FR" noProof="0" smtClean="0"/>
              <a:t>18/04/2020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7C9AF6-F0FA-4B29-B225-10A6D2E76E04}" type="datetime1">
              <a:rPr lang="fr-FR" noProof="0" smtClean="0"/>
              <a:t>18/04/2020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D5DE422-30B1-4DBB-9BF6-47313FA15AA6}" type="datetime1">
              <a:rPr lang="fr-FR" noProof="0" smtClean="0"/>
              <a:t>18/04/2020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0CF50B-326D-4D5D-9995-86971592E855}" type="datetime1">
              <a:rPr lang="fr-FR" noProof="0" smtClean="0"/>
              <a:t>18/04/2020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37A1046-1B11-4893-9A58-D1B57A1B1661}" type="datetime1">
              <a:rPr lang="fr-FR" noProof="0" smtClean="0"/>
              <a:t>18/04/2020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BA5B4D-41FF-407A-939C-F34A79039518}" type="datetime1">
              <a:rPr lang="fr-FR" noProof="0" smtClean="0"/>
              <a:t>18/04/2020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re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3D7464-D153-4E6E-9964-8A6C15E9C5F0}" type="datetime1">
              <a:rPr lang="fr-FR" noProof="0" smtClean="0"/>
              <a:t>18/04/2020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EC6CB6-1ED9-4830-ADAB-E91D76912BEA}" type="datetime1">
              <a:rPr lang="fr-FR" noProof="0" smtClean="0"/>
              <a:t>18/04/2020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BC3AA5-C6F9-41C8-9B05-8280A857DC7C}" type="datetime1">
              <a:rPr lang="fr-FR" noProof="0" smtClean="0"/>
              <a:t>18/04/2020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EB6F65B-9B90-4F23-8900-DADAC8F56365}" type="datetime1">
              <a:rPr lang="fr-FR" noProof="0" smtClean="0"/>
              <a:t>18/04/2020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ACD78D-1458-464A-AFFD-D53D02566E5C}" type="datetime1">
              <a:rPr lang="fr-FR" noProof="0" smtClean="0"/>
              <a:t>18/04/2020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itr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7DA8D54C-9CBA-4823-868C-BAD9CE9383A1}" type="datetime1">
              <a:rPr lang="fr-FR" noProof="0" smtClean="0"/>
              <a:t>18/04/2020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="" xmlns:a16="http://schemas.microsoft.com/office/drawing/2014/main" id="{683F1FFD-1AA8-4EC2-97B9-FEC7564F48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37" name="Image 36" descr="Représentations numériques d’une carte de circuit avec des nombres et des lignes">
            <a:extLst>
              <a:ext uri="{FF2B5EF4-FFF2-40B4-BE49-F238E27FC236}">
                <a16:creationId xmlns=""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9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8FF0F8A7-C9E3-49D9-A67E-09FF582C78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150" y="1822257"/>
            <a:ext cx="3703319" cy="1156177"/>
          </a:xfrm>
        </p:spPr>
        <p:txBody>
          <a:bodyPr rtlCol="0">
            <a:normAutofit/>
          </a:bodyPr>
          <a:lstStyle/>
          <a:p>
            <a:pPr algn="ctr"/>
            <a:r>
              <a:rPr lang="fr-FR" sz="2000" dirty="0" err="1">
                <a:solidFill>
                  <a:srgbClr val="FFFFFF"/>
                </a:solidFill>
              </a:rPr>
              <a:t>Specification</a:t>
            </a:r>
            <a:r>
              <a:rPr lang="fr-FR" sz="2000" dirty="0">
                <a:solidFill>
                  <a:srgbClr val="FFFFFF"/>
                </a:solidFill>
              </a:rPr>
              <a:t> FORMELLE</a:t>
            </a:r>
            <a:br>
              <a:rPr lang="fr-FR" sz="2000" dirty="0">
                <a:solidFill>
                  <a:srgbClr val="FFFFFF"/>
                </a:solidFill>
              </a:rPr>
            </a:br>
            <a:r>
              <a:rPr lang="fr-FR" sz="2000" dirty="0">
                <a:solidFill>
                  <a:srgbClr val="FFFFFF"/>
                </a:solidFill>
              </a:rPr>
              <a:t>avec RSL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4" y="4360772"/>
            <a:ext cx="3081576" cy="647455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rgbClr val="EBEBEB"/>
                </a:solidFill>
              </a:rPr>
              <a:t>Dr roger </a:t>
            </a:r>
            <a:r>
              <a:rPr lang="fr-FR" dirty="0" err="1">
                <a:solidFill>
                  <a:srgbClr val="EBEBEB"/>
                </a:solidFill>
              </a:rPr>
              <a:t>noussi</a:t>
            </a:r>
            <a:r>
              <a:rPr lang="fr-FR" dirty="0">
                <a:solidFill>
                  <a:srgbClr val="EBEBEB"/>
                </a:solidFill>
              </a:rPr>
              <a:t> 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="" xmlns:a16="http://schemas.microsoft.com/office/drawing/2014/main" id="{A4274C20-A98B-4AC3-B16A-B7F41CB582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Rectangle 58">
              <a:extLst>
                <a:ext uri="{FF2B5EF4-FFF2-40B4-BE49-F238E27FC236}">
                  <a16:creationId xmlns="" xmlns:a16="http://schemas.microsoft.com/office/drawing/2014/main" id="{43ECC69B-2243-424A-8237-CF490F8B06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="" xmlns:a16="http://schemas.microsoft.com/office/drawing/2014/main" id="{6D2EA3B9-3D17-4510-8464-E74F67267C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AA5DFA43-F31D-4C31-8826-6B40A21CF9A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10493C9-6132-478E-BE34-D5D41C97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Les ensembles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="" xmlns:a16="http://schemas.microsoft.com/office/drawing/2014/main" id="{1C62267A-B341-4604-BD82-AD0B873EB9BF}"/>
                  </a:ext>
                </a:extLst>
              </p:cNvPr>
              <p:cNvSpPr txBox="1"/>
              <p:nvPr/>
            </p:nvSpPr>
            <p:spPr>
              <a:xfrm>
                <a:off x="362689" y="2347045"/>
                <a:ext cx="5863883" cy="4216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b="1" dirty="0"/>
                  <a:t>Notation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fr-FR" sz="1600" dirty="0"/>
                  <a:t>T-</a:t>
                </a:r>
                <a:r>
                  <a:rPr lang="fr-FR" sz="1600" dirty="0" err="1"/>
                  <a:t>infset</a:t>
                </a:r>
                <a:r>
                  <a:rPr lang="fr-FR" sz="1600" dirty="0"/>
                  <a:t> : c'est un ensemble infini </a:t>
                </a:r>
                <a:r>
                  <a:rPr lang="fr-FR" sz="1600" dirty="0" smtClean="0"/>
                  <a:t>d'éléments </a:t>
                </a:r>
                <a:r>
                  <a:rPr lang="fr-FR" sz="1600" dirty="0"/>
                  <a:t>de type T 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fr-FR" sz="1600" dirty="0"/>
                  <a:t>T-set: c'est un ensemble fini d'éléments de type </a:t>
                </a:r>
                <a:r>
                  <a:rPr lang="fr-FR" dirty="0"/>
                  <a:t>T. </a:t>
                </a:r>
              </a:p>
              <a:p>
                <a:pPr lvl="1"/>
                <a:endParaRPr lang="fr-FR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b="1" dirty="0"/>
                  <a:t>Opérations</a:t>
                </a:r>
                <a:r>
                  <a:rPr lang="fr-FR" dirty="0"/>
                  <a:t>: 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fr-FR" dirty="0" err="1"/>
                  <a:t>Card</a:t>
                </a:r>
                <a:r>
                  <a:rPr lang="fr-FR" dirty="0"/>
                  <a:t>  : T-set </a:t>
                </a:r>
                <a14:m>
                  <m:oMath xmlns:m="http://schemas.openxmlformats.org/officeDocument/2006/math">
                    <m:r>
                      <a:rPr lang="x-none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Nat </a:t>
                </a:r>
              </a:p>
              <a:p>
                <a:pPr marL="742950" lvl="1" indent="-285750" fontAlgn="ctr">
                  <a:buFont typeface="Courier New" panose="02070309020205020404" pitchFamily="49" charset="0"/>
                  <a:buChar char="o"/>
                </a:pPr>
                <a:r>
                  <a:rPr lang="fr-FR" dirty="0"/>
                  <a:t>∈:  T </a:t>
                </a:r>
                <a:r>
                  <a:rPr lang="fr-FR" dirty="0" err="1"/>
                  <a:t>xT</a:t>
                </a:r>
                <a:r>
                  <a:rPr lang="fr-FR" dirty="0"/>
                  <a:t>-set </a:t>
                </a:r>
                <a14:m>
                  <m:oMath xmlns:m="http://schemas.openxmlformats.org/officeDocument/2006/math">
                    <m:r>
                      <a:rPr lang="x-none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Bool </a:t>
                </a:r>
              </a:p>
              <a:p>
                <a:pPr marL="742950" lvl="1" indent="-285750" fontAlgn="ctr">
                  <a:buFont typeface="Courier New" panose="02070309020205020404" pitchFamily="49" charset="0"/>
                  <a:buChar char="o"/>
                </a:pPr>
                <a:r>
                  <a:rPr lang="fr-FR" dirty="0"/>
                  <a:t>∉ :  T x T-set </a:t>
                </a:r>
                <a14:m>
                  <m:oMath xmlns:m="http://schemas.openxmlformats.org/officeDocument/2006/math">
                    <m:r>
                      <a:rPr lang="x-none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Bool</a:t>
                </a:r>
              </a:p>
              <a:p>
                <a:pPr marL="742950" lvl="1" indent="-285750" fontAlgn="ctr">
                  <a:buFont typeface="Courier New" panose="02070309020205020404" pitchFamily="49" charset="0"/>
                  <a:buChar char="o"/>
                </a:pPr>
                <a:r>
                  <a:rPr lang="fr-FR" dirty="0"/>
                  <a:t>U : T-set x T-set </a:t>
                </a:r>
                <a14:m>
                  <m:oMath xmlns:m="http://schemas.openxmlformats.org/officeDocument/2006/math">
                    <m:r>
                      <a:rPr lang="x-none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T-set</a:t>
                </a:r>
              </a:p>
              <a:p>
                <a:pPr marL="742950" lvl="1" indent="-285750" fontAlgn="ctr">
                  <a:buFont typeface="Courier New" panose="02070309020205020404" pitchFamily="49" charset="0"/>
                  <a:buChar char="o"/>
                </a:pPr>
                <a:r>
                  <a:rPr lang="fr-FR" dirty="0"/>
                  <a:t>∩ : T-set x T-set </a:t>
                </a:r>
                <a14:m>
                  <m:oMath xmlns:m="http://schemas.openxmlformats.org/officeDocument/2006/math">
                    <m:r>
                      <a:rPr lang="x-none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T-set</a:t>
                </a:r>
              </a:p>
              <a:p>
                <a:pPr marL="742950" lvl="1" indent="-285750" fontAlgn="ctr">
                  <a:buFont typeface="Courier New" panose="02070309020205020404" pitchFamily="49" charset="0"/>
                  <a:buChar char="o"/>
                </a:pPr>
                <a:r>
                  <a:rPr lang="fr-FR" dirty="0"/>
                  <a:t>\ : T-set x T-set </a:t>
                </a:r>
                <a14:m>
                  <m:oMath xmlns:m="http://schemas.openxmlformats.org/officeDocument/2006/math">
                    <m:r>
                      <a:rPr lang="x-none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T-set</a:t>
                </a:r>
              </a:p>
              <a:p>
                <a:pPr marL="742950" lvl="1" indent="-285750" fontAlgn="ctr">
                  <a:buFont typeface="Courier New" panose="02070309020205020404" pitchFamily="49" charset="0"/>
                  <a:buChar char="o"/>
                </a:pPr>
                <a:r>
                  <a:rPr lang="fr-FR" dirty="0"/>
                  <a:t>⊆, : T-set x T-set </a:t>
                </a:r>
                <a14:m>
                  <m:oMath xmlns:m="http://schemas.openxmlformats.org/officeDocument/2006/math">
                    <m:r>
                      <a:rPr lang="x-none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Bool </a:t>
                </a:r>
              </a:p>
              <a:p>
                <a:pPr marL="742950" lvl="1" indent="-285750" fontAlgn="ctr">
                  <a:buFont typeface="Courier New" panose="02070309020205020404" pitchFamily="49" charset="0"/>
                  <a:buChar char="o"/>
                </a:pPr>
                <a:r>
                  <a:rPr lang="fr-FR" dirty="0"/>
                  <a:t>⊂ : T-set x T-set </a:t>
                </a:r>
                <a14:m>
                  <m:oMath xmlns:m="http://schemas.openxmlformats.org/officeDocument/2006/math">
                    <m:r>
                      <a:rPr lang="x-none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Bool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C62267A-B341-4604-BD82-AD0B873EB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89" y="2347045"/>
                <a:ext cx="5863883" cy="4216539"/>
              </a:xfrm>
              <a:prstGeom prst="rect">
                <a:avLst/>
              </a:prstGeom>
              <a:blipFill rotWithShape="0"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="" xmlns:a16="http://schemas.microsoft.com/office/drawing/2014/main" id="{4FFB9C4B-17BB-4A63-B89E-20BBE14C2DBE}"/>
                  </a:ext>
                </a:extLst>
              </p:cNvPr>
              <p:cNvSpPr txBox="1"/>
              <p:nvPr/>
            </p:nvSpPr>
            <p:spPr>
              <a:xfrm>
                <a:off x="7038843" y="2347045"/>
                <a:ext cx="5153157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b="1" dirty="0"/>
                  <a:t>Exemple d’utilisation</a:t>
                </a:r>
              </a:p>
              <a:p>
                <a:endParaRPr lang="fr-FR" dirty="0"/>
              </a:p>
              <a:p>
                <a:r>
                  <a:rPr lang="fr-FR" b="1" i="1" dirty="0"/>
                  <a:t>SCHEME</a:t>
                </a:r>
                <a:r>
                  <a:rPr lang="fr-FR" i="1" dirty="0"/>
                  <a:t> Election = </a:t>
                </a:r>
                <a:endParaRPr lang="fr-FR" dirty="0"/>
              </a:p>
              <a:p>
                <a:r>
                  <a:rPr lang="fr-FR" i="1" dirty="0"/>
                  <a:t>	</a:t>
                </a:r>
                <a:r>
                  <a:rPr lang="fr-FR" b="1" i="1" dirty="0"/>
                  <a:t>Class</a:t>
                </a:r>
                <a:r>
                  <a:rPr lang="fr-FR" i="1" dirty="0"/>
                  <a:t> </a:t>
                </a:r>
                <a:endParaRPr lang="fr-FR" dirty="0"/>
              </a:p>
              <a:p>
                <a:r>
                  <a:rPr lang="fr-FR" dirty="0"/>
                  <a:t>		</a:t>
                </a:r>
                <a:r>
                  <a:rPr lang="fr-FR" i="1" u="sng" dirty="0"/>
                  <a:t>Type</a:t>
                </a:r>
                <a:endParaRPr lang="fr-FR" dirty="0"/>
              </a:p>
              <a:p>
                <a:r>
                  <a:rPr lang="fr-FR" i="1" dirty="0"/>
                  <a:t>			Person, </a:t>
                </a:r>
                <a:endParaRPr lang="fr-FR" dirty="0"/>
              </a:p>
              <a:p>
                <a:r>
                  <a:rPr lang="fr-FR" i="1" dirty="0"/>
                  <a:t>			Database = person-set </a:t>
                </a:r>
                <a:endParaRPr lang="fr-FR" dirty="0"/>
              </a:p>
              <a:p>
                <a:r>
                  <a:rPr lang="fr-FR" dirty="0"/>
                  <a:t>		</a:t>
                </a:r>
                <a:r>
                  <a:rPr lang="fr-FR" i="1" u="sng" dirty="0"/>
                  <a:t>Value </a:t>
                </a:r>
                <a:endParaRPr lang="fr-FR" dirty="0"/>
              </a:p>
              <a:p>
                <a:r>
                  <a:rPr lang="fr-FR" i="1" dirty="0"/>
                  <a:t>			Register: person x database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i="1" dirty="0"/>
                  <a:t> database, </a:t>
                </a:r>
                <a:endParaRPr lang="fr-FR" dirty="0"/>
              </a:p>
              <a:p>
                <a:r>
                  <a:rPr lang="fr-FR" i="1" dirty="0"/>
                  <a:t>			Check: person x database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i="1" dirty="0"/>
                  <a:t> Bool</a:t>
                </a:r>
                <a:endParaRPr lang="fr-FR" dirty="0"/>
              </a:p>
              <a:p>
                <a:r>
                  <a:rPr lang="fr-FR" i="1" dirty="0"/>
                  <a:t>		</a:t>
                </a:r>
                <a:r>
                  <a:rPr lang="fr-FR" i="1" u="sng" dirty="0"/>
                  <a:t>Axiome</a:t>
                </a:r>
                <a:endParaRPr lang="fr-FR" dirty="0"/>
              </a:p>
              <a:p>
                <a:r>
                  <a:rPr lang="fr-FR" dirty="0"/>
                  <a:t>			∀</a:t>
                </a:r>
                <a:r>
                  <a:rPr lang="fr-FR" i="1" dirty="0"/>
                  <a:t> P: Person, db:database</a:t>
                </a:r>
                <a:r>
                  <a:rPr lang="fr-FR" dirty="0">
                    <a:sym typeface="Symbol" panose="05050102010706020507" pitchFamily="18" charset="2"/>
                  </a:rPr>
                  <a:t></a:t>
                </a:r>
              </a:p>
              <a:p>
                <a:r>
                  <a:rPr lang="fr-FR" i="1" dirty="0">
                    <a:sym typeface="Symbol" panose="05050102010706020507" pitchFamily="18" charset="2"/>
                  </a:rPr>
                  <a:t>            		</a:t>
                </a:r>
                <a:r>
                  <a:rPr lang="fr-FR" i="1" dirty="0"/>
                  <a:t>register (P, db) ≡ </a:t>
                </a:r>
                <a:r>
                  <a:rPr lang="fr-FR" i="1" dirty="0" smtClean="0"/>
                  <a:t>({</a:t>
                </a:r>
                <a:r>
                  <a:rPr lang="fr-FR" i="1" dirty="0"/>
                  <a:t>P} U </a:t>
                </a:r>
                <a:r>
                  <a:rPr lang="fr-FR" i="1" dirty="0" err="1" smtClean="0"/>
                  <a:t>db</a:t>
                </a:r>
                <a:r>
                  <a:rPr lang="fr-FR" i="1" dirty="0"/>
                  <a:t>)</a:t>
                </a:r>
                <a:r>
                  <a:rPr lang="fr-FR" i="1" dirty="0" smtClean="0"/>
                  <a:t>, </a:t>
                </a:r>
                <a:endParaRPr lang="fr-FR" i="1" dirty="0"/>
              </a:p>
              <a:p>
                <a:r>
                  <a:rPr lang="fr-FR" i="1" dirty="0"/>
                  <a:t>			check (P, db) ≡ (P ∈ db)</a:t>
                </a:r>
                <a:endParaRPr lang="fr-FR" dirty="0"/>
              </a:p>
              <a:p>
                <a:r>
                  <a:rPr lang="fr-FR" b="1" dirty="0"/>
                  <a:t>	End</a:t>
                </a:r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FFB9C4B-17BB-4A63-B89E-20BBE14C2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843" y="2347045"/>
                <a:ext cx="5153157" cy="4247317"/>
              </a:xfrm>
              <a:prstGeom prst="rect">
                <a:avLst/>
              </a:prstGeom>
              <a:blipFill rotWithShape="0">
                <a:blip r:embed="rId3"/>
                <a:stretch>
                  <a:fillRect l="-1065" t="-717" r="-1657" b="-12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80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10493C9-6132-478E-BE34-D5D41C97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Les listes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="" xmlns:a16="http://schemas.microsoft.com/office/drawing/2014/main" id="{A47B5732-A2C1-4944-94CD-B5FD320AB9E3}"/>
                  </a:ext>
                </a:extLst>
              </p:cNvPr>
              <p:cNvSpPr txBox="1"/>
              <p:nvPr/>
            </p:nvSpPr>
            <p:spPr>
              <a:xfrm>
                <a:off x="269772" y="1954176"/>
                <a:ext cx="542571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b="1" dirty="0"/>
                  <a:t>Notation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fr-FR" dirty="0"/>
                  <a:t>Tw : liste infinie des éléments de type T 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fr-FR" dirty="0"/>
                  <a:t>T* :  liste finie dont les éléments sont de type T.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b="1" dirty="0"/>
                  <a:t>Opérations: </a:t>
                </a:r>
              </a:p>
              <a:p>
                <a:pPr marL="1200150" lvl="2" indent="-285750" fontAlgn="ctr">
                  <a:buFont typeface="Courier New" panose="02070309020205020404" pitchFamily="49" charset="0"/>
                  <a:buChar char="o"/>
                </a:pPr>
                <a:r>
                  <a:rPr lang="fr-FR" dirty="0"/>
                  <a:t> ^ :  T*x T*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T* </a:t>
                </a:r>
              </a:p>
              <a:p>
                <a:pPr marL="1200150" lvl="2" indent="-285750" fontAlgn="ctr">
                  <a:buFont typeface="Courier New" panose="02070309020205020404" pitchFamily="49" charset="0"/>
                  <a:buChar char="o"/>
                </a:pPr>
                <a:r>
                  <a:rPr lang="fr-FR" dirty="0"/>
                  <a:t>hd:  T*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T </a:t>
                </a:r>
              </a:p>
              <a:p>
                <a:pPr marL="1200150" lvl="2" indent="-285750" fontAlgn="ctr">
                  <a:buFont typeface="Courier New" panose="02070309020205020404" pitchFamily="49" charset="0"/>
                  <a:buChar char="o"/>
                </a:pPr>
                <a:r>
                  <a:rPr lang="fr-FR" dirty="0"/>
                  <a:t>tl : T*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T*</a:t>
                </a:r>
              </a:p>
              <a:p>
                <a:pPr marL="1200150" lvl="2" indent="-285750" fontAlgn="ctr">
                  <a:buFont typeface="Courier New" panose="02070309020205020404" pitchFamily="49" charset="0"/>
                  <a:buChar char="o"/>
                </a:pPr>
                <a:r>
                  <a:rPr lang="fr-FR" dirty="0"/>
                  <a:t>len : T*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Nat </a:t>
                </a:r>
              </a:p>
              <a:p>
                <a:pPr marL="1200150" lvl="2" indent="-285750" fontAlgn="ctr">
                  <a:buFont typeface="Courier New" panose="02070309020205020404" pitchFamily="49" charset="0"/>
                  <a:buChar char="o"/>
                </a:pPr>
                <a:r>
                  <a:rPr lang="fr-FR" dirty="0"/>
                  <a:t>elems : T*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T-set</a:t>
                </a:r>
              </a:p>
              <a:p>
                <a:pPr marL="1200150" lvl="2" indent="-285750" fontAlgn="ctr">
                  <a:buFont typeface="Courier New" panose="02070309020205020404" pitchFamily="49" charset="0"/>
                  <a:buChar char="o"/>
                </a:pPr>
                <a:r>
                  <a:rPr lang="fr-FR" dirty="0"/>
                  <a:t>and </a:t>
                </a:r>
              </a:p>
              <a:p>
                <a:pPr marL="1200150" lvl="2" indent="-285750" fontAlgn="ctr">
                  <a:buFont typeface="Courier New" panose="02070309020205020404" pitchFamily="49" charset="0"/>
                  <a:buChar char="o"/>
                </a:pPr>
                <a:r>
                  <a:rPr lang="fr-FR" dirty="0"/>
                  <a:t>last  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47B5732-A2C1-4944-94CD-B5FD320AB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2" y="1954176"/>
                <a:ext cx="5425719" cy="3416320"/>
              </a:xfrm>
              <a:prstGeom prst="rect">
                <a:avLst/>
              </a:prstGeom>
              <a:blipFill>
                <a:blip r:embed="rId2"/>
                <a:stretch>
                  <a:fillRect l="-674" b="-2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="" xmlns:a16="http://schemas.microsoft.com/office/drawing/2014/main" id="{A9BFA682-5E87-4ABC-860B-8AA04C15575C}"/>
                  </a:ext>
                </a:extLst>
              </p:cNvPr>
              <p:cNvSpPr txBox="1"/>
              <p:nvPr/>
            </p:nvSpPr>
            <p:spPr>
              <a:xfrm>
                <a:off x="6228521" y="2054510"/>
                <a:ext cx="5693707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b="1" dirty="0"/>
                  <a:t>Illustration</a:t>
                </a:r>
              </a:p>
              <a:p>
                <a:endParaRPr lang="fr-FR" dirty="0"/>
              </a:p>
              <a:p>
                <a:r>
                  <a:rPr lang="fr-FR" dirty="0"/>
                  <a:t>Une illustration de ce que nous venons de faire peut être :</a:t>
                </a:r>
              </a:p>
              <a:p>
                <a:r>
                  <a:rPr lang="fr-FR" dirty="0"/>
                  <a:t>	</a:t>
                </a:r>
                <a:r>
                  <a:rPr lang="fr-FR" b="1" dirty="0">
                    <a:solidFill>
                      <a:srgbClr val="00B050"/>
                    </a:solidFill>
                  </a:rPr>
                  <a:t>Class</a:t>
                </a:r>
                <a:r>
                  <a:rPr lang="fr-FR" dirty="0"/>
                  <a:t> </a:t>
                </a:r>
              </a:p>
              <a:p>
                <a:r>
                  <a:rPr lang="fr-FR" dirty="0"/>
                  <a:t>		</a:t>
                </a:r>
                <a:r>
                  <a:rPr lang="fr-FR" b="1" dirty="0"/>
                  <a:t>Type</a:t>
                </a:r>
                <a:r>
                  <a:rPr lang="fr-FR" dirty="0"/>
                  <a:t> </a:t>
                </a:r>
              </a:p>
              <a:p>
                <a:r>
                  <a:rPr lang="fr-FR" dirty="0"/>
                  <a:t>			El=Int*</a:t>
                </a:r>
              </a:p>
              <a:p>
                <a:r>
                  <a:rPr lang="fr-FR" dirty="0"/>
                  <a:t>		</a:t>
                </a:r>
                <a:r>
                  <a:rPr lang="fr-FR" b="1" dirty="0"/>
                  <a:t>Value</a:t>
                </a:r>
                <a:r>
                  <a:rPr lang="fr-FR" dirty="0"/>
                  <a:t> </a:t>
                </a:r>
              </a:p>
              <a:p>
                <a:r>
                  <a:rPr lang="fr-FR" dirty="0"/>
                  <a:t>			Insert : int x El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El, </a:t>
                </a:r>
              </a:p>
              <a:p>
                <a:r>
                  <a:rPr lang="fr-FR" dirty="0"/>
                  <a:t>			</a:t>
                </a:r>
                <a:r>
                  <a:rPr lang="fr-FR" dirty="0" err="1"/>
                  <a:t>Member</a:t>
                </a:r>
                <a:r>
                  <a:rPr lang="fr-FR" dirty="0"/>
                  <a:t> : int x El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El </a:t>
                </a:r>
              </a:p>
              <a:p>
                <a:r>
                  <a:rPr lang="fr-FR" dirty="0"/>
                  <a:t>		</a:t>
                </a:r>
                <a:r>
                  <a:rPr lang="fr-FR" b="1" dirty="0"/>
                  <a:t>Axiom</a:t>
                </a:r>
                <a:r>
                  <a:rPr lang="fr-FR" dirty="0"/>
                  <a:t> </a:t>
                </a:r>
              </a:p>
              <a:p>
                <a:r>
                  <a:rPr lang="fr-FR" dirty="0"/>
                  <a:t>			∀  i:int, el: El</a:t>
                </a:r>
                <a:r>
                  <a:rPr lang="fr-FR" dirty="0">
                    <a:sym typeface="Symbol" panose="05050102010706020507" pitchFamily="18" charset="2"/>
                  </a:rPr>
                  <a:t></a:t>
                </a:r>
                <a:r>
                  <a:rPr lang="fr-FR" dirty="0"/>
                  <a:t>insert (</a:t>
                </a:r>
                <a:r>
                  <a:rPr lang="fr-FR" dirty="0" err="1"/>
                  <a:t>i,el</a:t>
                </a:r>
                <a:r>
                  <a:rPr lang="fr-FR" dirty="0"/>
                  <a:t>) </a:t>
                </a:r>
                <a:r>
                  <a:rPr lang="fr-FR" i="1" dirty="0"/>
                  <a:t>≡ </a:t>
                </a:r>
                <a:r>
                  <a:rPr lang="fr-FR" dirty="0">
                    <a:sym typeface="Symbol" panose="05050102010706020507" pitchFamily="18" charset="2"/>
                  </a:rPr>
                  <a:t> </a:t>
                </a:r>
                <a:r>
                  <a:rPr lang="fr-FR" dirty="0"/>
                  <a:t>i</a:t>
                </a:r>
                <a:r>
                  <a:rPr lang="fr-FR" dirty="0">
                    <a:sym typeface="Symbol" panose="05050102010706020507" pitchFamily="18" charset="2"/>
                  </a:rPr>
                  <a:t> </a:t>
                </a:r>
                <a:r>
                  <a:rPr lang="fr-FR" i="1" dirty="0"/>
                  <a:t> </a:t>
                </a:r>
                <a:r>
                  <a:rPr lang="fr-FR" dirty="0"/>
                  <a:t>^ el,</a:t>
                </a:r>
              </a:p>
              <a:p>
                <a:r>
                  <a:rPr lang="fr-FR" dirty="0"/>
                  <a:t>			∀ i:Int, </a:t>
                </a:r>
                <a:r>
                  <a:rPr lang="fr-FR" dirty="0" err="1"/>
                  <a:t>el:El</a:t>
                </a:r>
                <a:r>
                  <a:rPr lang="fr-FR" dirty="0">
                    <a:sym typeface="Symbol" panose="05050102010706020507" pitchFamily="18" charset="2"/>
                  </a:rPr>
                  <a:t></a:t>
                </a:r>
              </a:p>
              <a:p>
                <a:r>
                  <a:rPr lang="fr-FR" dirty="0">
                    <a:sym typeface="Symbol" panose="05050102010706020507" pitchFamily="18" charset="2"/>
                  </a:rPr>
                  <a:t>			</a:t>
                </a:r>
                <a:r>
                  <a:rPr lang="fr-FR" dirty="0" err="1"/>
                  <a:t>member</a:t>
                </a:r>
                <a:r>
                  <a:rPr lang="fr-FR" dirty="0"/>
                  <a:t> (</a:t>
                </a:r>
                <a:r>
                  <a:rPr lang="fr-FR" dirty="0" err="1"/>
                  <a:t>i,el</a:t>
                </a:r>
                <a:r>
                  <a:rPr lang="fr-FR" dirty="0"/>
                  <a:t>) ≡  (el ≠ </a:t>
                </a:r>
                <a:r>
                  <a:rPr lang="fr-FR" dirty="0">
                    <a:sym typeface="Symbol" panose="05050102010706020507" pitchFamily="18" charset="2"/>
                  </a:rPr>
                  <a:t></a:t>
                </a:r>
                <a:r>
                  <a:rPr lang="fr-FR" dirty="0"/>
                  <a:t> </a:t>
                </a:r>
                <a:r>
                  <a:rPr lang="fr-FR" dirty="0">
                    <a:sym typeface="Symbol" panose="05050102010706020507" pitchFamily="18" charset="2"/>
                  </a:rPr>
                  <a:t></a:t>
                </a:r>
                <a:r>
                  <a:rPr lang="fr-FR" dirty="0"/>
                  <a:t> )  ∧ </a:t>
                </a:r>
              </a:p>
              <a:p>
                <a:r>
                  <a:rPr lang="fr-FR" dirty="0"/>
                  <a:t>			((i = hd el) ∨ (</a:t>
                </a:r>
                <a:r>
                  <a:rPr lang="fr-FR" dirty="0" err="1"/>
                  <a:t>member</a:t>
                </a:r>
                <a:r>
                  <a:rPr lang="fr-FR" dirty="0"/>
                  <a:t> (</a:t>
                </a:r>
                <a:r>
                  <a:rPr lang="fr-FR" dirty="0" err="1"/>
                  <a:t>i,tl</a:t>
                </a:r>
                <a:r>
                  <a:rPr lang="fr-FR" dirty="0"/>
                  <a:t> el)) </a:t>
                </a:r>
              </a:p>
              <a:p>
                <a:r>
                  <a:rPr lang="fr-FR" dirty="0"/>
                  <a:t>	</a:t>
                </a:r>
                <a:r>
                  <a:rPr lang="fr-FR" b="1" dirty="0">
                    <a:solidFill>
                      <a:srgbClr val="00B050"/>
                    </a:solidFill>
                  </a:rPr>
                  <a:t>End</a:t>
                </a:r>
                <a:r>
                  <a:rPr lang="fr-FR" dirty="0"/>
                  <a:t> 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endParaRPr lang="fr-FR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A9BFA682-5E87-4ABC-860B-8AA04C155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521" y="2054510"/>
                <a:ext cx="5693707" cy="4524315"/>
              </a:xfrm>
              <a:prstGeom prst="rect">
                <a:avLst/>
              </a:prstGeom>
              <a:blipFill>
                <a:blip r:embed="rId3"/>
                <a:stretch>
                  <a:fillRect l="-964" t="-6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6ECD4D2-9F1B-4C50-BBC9-CEFE23ACBF19}"/>
              </a:ext>
            </a:extLst>
          </p:cNvPr>
          <p:cNvSpPr/>
          <p:nvPr/>
        </p:nvSpPr>
        <p:spPr>
          <a:xfrm>
            <a:off x="132521" y="558572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b="1" dirty="0"/>
              <a:t>Exemple: </a:t>
            </a:r>
            <a:r>
              <a:rPr lang="fr-FR" dirty="0"/>
              <a:t>soit la liste </a:t>
            </a:r>
            <a:r>
              <a:rPr lang="fr-FR" dirty="0">
                <a:sym typeface="Symbol" panose="05050102010706020507" pitchFamily="18" charset="2"/>
              </a:rPr>
              <a:t></a:t>
            </a:r>
            <a:r>
              <a:rPr lang="fr-FR" dirty="0"/>
              <a:t> </a:t>
            </a:r>
            <a:r>
              <a:rPr lang="fr-FR" dirty="0" err="1"/>
              <a:t>a,b</a:t>
            </a:r>
            <a:r>
              <a:rPr lang="fr-FR" dirty="0"/>
              <a:t>, c</a:t>
            </a:r>
            <a:r>
              <a:rPr lang="fr-FR" dirty="0">
                <a:sym typeface="Symbol" panose="05050102010706020507" pitchFamily="18" charset="2"/>
              </a:rPr>
              <a:t></a:t>
            </a:r>
            <a:endParaRPr lang="fr-F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err="1"/>
              <a:t>hd</a:t>
            </a:r>
            <a:r>
              <a:rPr lang="fr-FR" dirty="0"/>
              <a:t>  </a:t>
            </a:r>
            <a:r>
              <a:rPr lang="fr-FR" dirty="0">
                <a:sym typeface="Symbol" panose="05050102010706020507" pitchFamily="18" charset="2"/>
              </a:rPr>
              <a:t></a:t>
            </a:r>
            <a:r>
              <a:rPr lang="fr-FR" dirty="0"/>
              <a:t> </a:t>
            </a:r>
            <a:r>
              <a:rPr lang="fr-FR" dirty="0" err="1"/>
              <a:t>a,b</a:t>
            </a:r>
            <a:r>
              <a:rPr lang="fr-FR" dirty="0"/>
              <a:t>, c</a:t>
            </a:r>
            <a:r>
              <a:rPr lang="fr-FR" dirty="0">
                <a:sym typeface="Symbol" panose="05050102010706020507" pitchFamily="18" charset="2"/>
              </a:rPr>
              <a:t> </a:t>
            </a:r>
            <a:r>
              <a:rPr lang="fr-FR" dirty="0"/>
              <a:t>= 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err="1"/>
              <a:t>tl</a:t>
            </a:r>
            <a:r>
              <a:rPr lang="fr-FR" dirty="0"/>
              <a:t>   </a:t>
            </a:r>
            <a:r>
              <a:rPr lang="fr-FR" dirty="0">
                <a:sym typeface="Symbol" panose="05050102010706020507" pitchFamily="18" charset="2"/>
              </a:rPr>
              <a:t></a:t>
            </a:r>
            <a:r>
              <a:rPr lang="fr-FR" dirty="0"/>
              <a:t> </a:t>
            </a:r>
            <a:r>
              <a:rPr lang="fr-FR" dirty="0" err="1"/>
              <a:t>a,b</a:t>
            </a:r>
            <a:r>
              <a:rPr lang="fr-FR" dirty="0"/>
              <a:t>, c</a:t>
            </a:r>
            <a:r>
              <a:rPr lang="fr-FR" dirty="0">
                <a:sym typeface="Symbol" panose="05050102010706020507" pitchFamily="18" charset="2"/>
              </a:rPr>
              <a:t> </a:t>
            </a:r>
            <a:r>
              <a:rPr lang="fr-FR" dirty="0"/>
              <a:t>= </a:t>
            </a:r>
            <a:r>
              <a:rPr lang="fr-FR" dirty="0">
                <a:sym typeface="Symbol" panose="05050102010706020507" pitchFamily="18" charset="2"/>
              </a:rPr>
              <a:t></a:t>
            </a:r>
            <a:r>
              <a:rPr lang="fr-FR" dirty="0"/>
              <a:t>b, c</a:t>
            </a:r>
            <a:r>
              <a:rPr lang="fr-FR" dirty="0">
                <a:sym typeface="Symbol" panose="05050102010706020507" pitchFamily="18" charset="2"/>
              </a:rPr>
              <a:t></a:t>
            </a:r>
            <a:endParaRPr lang="fr-F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err="1"/>
              <a:t>elems</a:t>
            </a:r>
            <a:r>
              <a:rPr lang="fr-FR" dirty="0"/>
              <a:t> </a:t>
            </a:r>
            <a:r>
              <a:rPr lang="fr-FR" dirty="0">
                <a:sym typeface="Symbol" panose="05050102010706020507" pitchFamily="18" charset="2"/>
              </a:rPr>
              <a:t></a:t>
            </a:r>
            <a:r>
              <a:rPr lang="fr-FR" dirty="0"/>
              <a:t> </a:t>
            </a:r>
            <a:r>
              <a:rPr lang="fr-FR" dirty="0" err="1"/>
              <a:t>a,b</a:t>
            </a:r>
            <a:r>
              <a:rPr lang="fr-FR" dirty="0"/>
              <a:t>, </a:t>
            </a:r>
            <a:r>
              <a:rPr lang="fr-FR" dirty="0" err="1"/>
              <a:t>c,a,c</a:t>
            </a:r>
            <a:r>
              <a:rPr lang="fr-FR" dirty="0">
                <a:sym typeface="Symbol" panose="05050102010706020507" pitchFamily="18" charset="2"/>
              </a:rPr>
              <a:t> </a:t>
            </a:r>
            <a:r>
              <a:rPr lang="fr-FR" dirty="0"/>
              <a:t>= { </a:t>
            </a:r>
            <a:r>
              <a:rPr lang="fr-FR" dirty="0" err="1"/>
              <a:t>a,b,c</a:t>
            </a:r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519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10493C9-6132-478E-BE34-D5D41C97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Les 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="" xmlns:a16="http://schemas.microsoft.com/office/drawing/2014/main" id="{03BBCEA7-2A85-4551-8514-203A5FBD0174}"/>
                  </a:ext>
                </a:extLst>
              </p:cNvPr>
              <p:cNvSpPr txBox="1"/>
              <p:nvPr/>
            </p:nvSpPr>
            <p:spPr>
              <a:xfrm>
                <a:off x="1" y="1929937"/>
                <a:ext cx="6216242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b="1" dirty="0"/>
                  <a:t>Notation</a:t>
                </a:r>
              </a:p>
              <a:p>
                <a:r>
                  <a:rPr lang="fr-FR" dirty="0"/>
                  <a:t>Etant donné deux types T1 et T2,</a:t>
                </a:r>
              </a:p>
              <a:p>
                <a:r>
                  <a:rPr lang="fr-FR" dirty="0"/>
                  <a:t>T1 -m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T2  dénote une application de T1 vers T2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dirty="0"/>
                  <a:t>Les opérations : </a:t>
                </a:r>
              </a:p>
              <a:p>
                <a:pPr marL="742950" lvl="1" indent="-285750" fontAlgn="ctr">
                  <a:buFont typeface="Courier New" panose="02070309020205020404" pitchFamily="49" charset="0"/>
                  <a:buChar char="o"/>
                </a:pPr>
                <a:r>
                  <a:rPr lang="fr-FR" b="1" dirty="0"/>
                  <a:t>dom</a:t>
                </a:r>
                <a:r>
                  <a:rPr lang="fr-FR" dirty="0"/>
                  <a:t>: (T1 </a:t>
                </a:r>
                <a:r>
                  <a:rPr lang="fr-FR" dirty="0">
                    <a:sym typeface="Symbol" panose="05050102010706020507" pitchFamily="18" charset="2"/>
                  </a:rPr>
                  <a:t></a:t>
                </a:r>
                <a:r>
                  <a:rPr lang="fr-FR" sz="1200" dirty="0">
                    <a:sym typeface="Symbol" panose="05050102010706020507" pitchFamily="18" charset="2"/>
                  </a:rPr>
                  <a:t>m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T2 )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 (T1-set)</a:t>
                </a:r>
              </a:p>
              <a:p>
                <a:pPr marL="742950" lvl="1" indent="-285750" fontAlgn="ctr">
                  <a:buFont typeface="Courier New" panose="02070309020205020404" pitchFamily="49" charset="0"/>
                  <a:buChar char="o"/>
                </a:pPr>
                <a:r>
                  <a:rPr lang="fr-FR" b="1" dirty="0"/>
                  <a:t>rng</a:t>
                </a:r>
                <a:r>
                  <a:rPr lang="fr-FR" dirty="0"/>
                  <a:t> : (T1 </a:t>
                </a:r>
                <a:r>
                  <a:rPr lang="fr-FR" dirty="0">
                    <a:sym typeface="Symbol" panose="05050102010706020507" pitchFamily="18" charset="2"/>
                  </a:rPr>
                  <a:t> </a:t>
                </a:r>
                <a:r>
                  <a:rPr lang="fr-FR" sz="1200" dirty="0">
                    <a:sym typeface="Symbol" panose="05050102010706020507" pitchFamily="18" charset="2"/>
                  </a:rPr>
                  <a:t>m</a:t>
                </a:r>
                <a:r>
                  <a:rPr lang="fr-FR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T2 )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 (T2-set)</a:t>
                </a:r>
              </a:p>
              <a:p>
                <a:pPr marL="742950" lvl="1" indent="-285750" fontAlgn="ctr">
                  <a:buFont typeface="Courier New" panose="02070309020205020404" pitchFamily="49" charset="0"/>
                  <a:buChar char="o"/>
                </a:pPr>
                <a:r>
                  <a:rPr lang="fr-FR" b="1" dirty="0">
                    <a:sym typeface="Symbol" panose="05050102010706020507" pitchFamily="18" charset="2"/>
                  </a:rPr>
                  <a:t></a:t>
                </a:r>
                <a:r>
                  <a:rPr lang="fr-FR" dirty="0">
                    <a:sym typeface="Symbol" panose="05050102010706020507" pitchFamily="18" charset="2"/>
                  </a:rPr>
                  <a:t>  : </a:t>
                </a:r>
                <a:r>
                  <a:rPr lang="fr-FR" dirty="0"/>
                  <a:t>(T1 </a:t>
                </a:r>
                <a:r>
                  <a:rPr lang="fr-FR" dirty="0">
                    <a:sym typeface="Symbol" panose="05050102010706020507" pitchFamily="18" charset="2"/>
                  </a:rPr>
                  <a:t> </a:t>
                </a:r>
                <a:r>
                  <a:rPr lang="fr-FR" sz="1100" dirty="0">
                    <a:sym typeface="Symbol" panose="05050102010706020507" pitchFamily="18" charset="2"/>
                  </a:rPr>
                  <a:t>m</a:t>
                </a:r>
                <a:r>
                  <a:rPr lang="fr-FR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T2 )  x (T1 </a:t>
                </a:r>
                <a:r>
                  <a:rPr lang="fr-FR" dirty="0">
                    <a:sym typeface="Symbol" panose="05050102010706020507" pitchFamily="18" charset="2"/>
                  </a:rPr>
                  <a:t></a:t>
                </a:r>
                <a:r>
                  <a:rPr lang="fr-FR" sz="1200" dirty="0">
                    <a:sym typeface="Symbol" panose="05050102010706020507" pitchFamily="18" charset="2"/>
                  </a:rPr>
                  <a:t>m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T2 )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(T1 </a:t>
                </a:r>
                <a:r>
                  <a:rPr lang="fr-FR" dirty="0">
                    <a:sym typeface="Symbol" panose="05050102010706020507" pitchFamily="18" charset="2"/>
                  </a:rPr>
                  <a:t></a:t>
                </a:r>
                <a:r>
                  <a:rPr lang="fr-FR" sz="1200" dirty="0">
                    <a:sym typeface="Symbol" panose="05050102010706020507" pitchFamily="18" charset="2"/>
                  </a:rPr>
                  <a:t>m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T3 ) </a:t>
                </a:r>
              </a:p>
              <a:p>
                <a:pPr marL="742950" lvl="1" indent="-285750" fontAlgn="ctr">
                  <a:buFont typeface="Courier New" panose="02070309020205020404" pitchFamily="49" charset="0"/>
                  <a:buChar char="o"/>
                </a:pPr>
                <a:r>
                  <a:rPr lang="fr-FR" b="1" dirty="0"/>
                  <a:t>O</a:t>
                </a:r>
                <a:r>
                  <a:rPr lang="fr-FR" dirty="0"/>
                  <a:t>: (T2 </a:t>
                </a:r>
                <a:r>
                  <a:rPr lang="fr-FR" dirty="0">
                    <a:sym typeface="Symbol" panose="05050102010706020507" pitchFamily="18" charset="2"/>
                  </a:rPr>
                  <a:t></a:t>
                </a:r>
                <a:r>
                  <a:rPr lang="fr-FR" sz="1200" dirty="0">
                    <a:sym typeface="Symbol" panose="05050102010706020507" pitchFamily="18" charset="2"/>
                  </a:rPr>
                  <a:t>m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T3 )  x (T1 </a:t>
                </a:r>
                <a:r>
                  <a:rPr lang="fr-FR" dirty="0">
                    <a:sym typeface="Symbol" panose="05050102010706020507" pitchFamily="18" charset="2"/>
                  </a:rPr>
                  <a:t></a:t>
                </a:r>
                <a:r>
                  <a:rPr lang="fr-FR" sz="1200" dirty="0">
                    <a:sym typeface="Symbol" panose="05050102010706020507" pitchFamily="18" charset="2"/>
                  </a:rPr>
                  <a:t>m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T2 )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(T1 </a:t>
                </a:r>
                <a:r>
                  <a:rPr lang="fr-FR" dirty="0">
                    <a:sym typeface="Symbol" panose="05050102010706020507" pitchFamily="18" charset="2"/>
                  </a:rPr>
                  <a:t>m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T3 ) </a:t>
                </a:r>
              </a:p>
              <a:p>
                <a:pPr marL="742950" lvl="1" indent="-285750" fontAlgn="ctr">
                  <a:buFont typeface="Courier New" panose="02070309020205020404" pitchFamily="49" charset="0"/>
                  <a:buChar char="o"/>
                </a:pPr>
                <a:r>
                  <a:rPr lang="fr-FR" b="1" dirty="0"/>
                  <a:t>\ </a:t>
                </a:r>
                <a:r>
                  <a:rPr lang="fr-FR" dirty="0"/>
                  <a:t> : restriction </a:t>
                </a:r>
              </a:p>
              <a:p>
                <a:pPr marL="742950" lvl="1" indent="-285750" fontAlgn="ctr">
                  <a:buFont typeface="Courier New" panose="02070309020205020404" pitchFamily="49" charset="0"/>
                  <a:buChar char="o"/>
                </a:pPr>
                <a:r>
                  <a:rPr lang="fr-FR" b="1" dirty="0"/>
                  <a:t>/</a:t>
                </a:r>
                <a:r>
                  <a:rPr lang="fr-FR" dirty="0"/>
                  <a:t>  : </a:t>
                </a:r>
              </a:p>
              <a:p>
                <a:pPr marL="742950" lvl="1" indent="-285750" fontAlgn="ctr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fr-FR" b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r-FR" dirty="0"/>
                  <a:t> : (T1 </a:t>
                </a:r>
                <a:r>
                  <a:rPr lang="fr-FR" dirty="0">
                    <a:sym typeface="Symbol" panose="05050102010706020507" pitchFamily="18" charset="2"/>
                  </a:rPr>
                  <a:t></a:t>
                </a:r>
                <a:r>
                  <a:rPr lang="fr-FR" sz="1200" dirty="0">
                    <a:sym typeface="Symbol" panose="05050102010706020507" pitchFamily="18" charset="2"/>
                  </a:rPr>
                  <a:t>m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T2 )  x (T1 </a:t>
                </a:r>
                <a:r>
                  <a:rPr lang="fr-FR" dirty="0">
                    <a:sym typeface="Symbol" panose="05050102010706020507" pitchFamily="18" charset="2"/>
                  </a:rPr>
                  <a:t></a:t>
                </a:r>
                <a:r>
                  <a:rPr lang="fr-FR" sz="1200" dirty="0">
                    <a:sym typeface="Symbol" panose="05050102010706020507" pitchFamily="18" charset="2"/>
                  </a:rPr>
                  <a:t>m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T2 )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(T1 </a:t>
                </a:r>
                <a:r>
                  <a:rPr lang="fr-FR" dirty="0">
                    <a:sym typeface="Symbol" panose="05050102010706020507" pitchFamily="18" charset="2"/>
                  </a:rPr>
                  <a:t></a:t>
                </a:r>
                <a:r>
                  <a:rPr lang="fr-FR" sz="1200" dirty="0">
                    <a:sym typeface="Symbol" panose="05050102010706020507" pitchFamily="18" charset="2"/>
                  </a:rPr>
                  <a:t>m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dirty="0"/>
                  <a:t> T2 ) </a:t>
                </a:r>
              </a:p>
              <a:p>
                <a:pPr marL="742950" lvl="1" indent="-285750" fontAlgn="ctr">
                  <a:buFont typeface="Courier New" panose="02070309020205020404" pitchFamily="49" charset="0"/>
                  <a:buChar char="o"/>
                </a:pPr>
                <a:endParaRPr lang="fr-FR" dirty="0"/>
              </a:p>
              <a:p>
                <a:pPr marL="742950" lvl="1" indent="-285750" fontAlgn="ctr">
                  <a:buFont typeface="Courier New" panose="02070309020205020404" pitchFamily="49" charset="0"/>
                  <a:buChar char="o"/>
                </a:pPr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3BBCEA7-2A85-4551-8514-203A5FBD0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929937"/>
                <a:ext cx="6216242" cy="4247317"/>
              </a:xfrm>
              <a:prstGeom prst="rect">
                <a:avLst/>
              </a:prstGeom>
              <a:blipFill>
                <a:blip r:embed="rId2"/>
                <a:stretch>
                  <a:fillRect l="-784" r="-1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="" xmlns:a16="http://schemas.microsoft.com/office/drawing/2014/main" id="{A2E34CAE-10B1-4B63-B194-934273A4B8FE}"/>
                  </a:ext>
                </a:extLst>
              </p:cNvPr>
              <p:cNvSpPr txBox="1"/>
              <p:nvPr/>
            </p:nvSpPr>
            <p:spPr>
              <a:xfrm>
                <a:off x="6365690" y="1746356"/>
                <a:ext cx="5826310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00B050"/>
                    </a:solidFill>
                  </a:rPr>
                  <a:t>Scheme</a:t>
                </a:r>
                <a:r>
                  <a:rPr lang="fr-FR" dirty="0"/>
                  <a:t> </a:t>
                </a:r>
                <a:r>
                  <a:rPr lang="fr-FR" dirty="0" err="1"/>
                  <a:t>Mapdatabase</a:t>
                </a:r>
                <a:r>
                  <a:rPr lang="fr-FR" dirty="0"/>
                  <a:t> = </a:t>
                </a:r>
              </a:p>
              <a:p>
                <a:r>
                  <a:rPr lang="fr-FR" dirty="0"/>
                  <a:t>	</a:t>
                </a:r>
                <a:r>
                  <a:rPr lang="fr-FR" b="1" dirty="0">
                    <a:solidFill>
                      <a:srgbClr val="00B050"/>
                    </a:solidFill>
                  </a:rPr>
                  <a:t>Class</a:t>
                </a:r>
                <a:r>
                  <a:rPr lang="fr-FR" dirty="0"/>
                  <a:t> </a:t>
                </a:r>
              </a:p>
              <a:p>
                <a:r>
                  <a:rPr lang="fr-FR" dirty="0"/>
                  <a:t>		</a:t>
                </a:r>
                <a:r>
                  <a:rPr lang="fr-FR" b="1" dirty="0"/>
                  <a:t>Type</a:t>
                </a:r>
                <a:r>
                  <a:rPr lang="fr-FR" dirty="0"/>
                  <a:t> </a:t>
                </a:r>
              </a:p>
              <a:p>
                <a:r>
                  <a:rPr lang="fr-FR" dirty="0"/>
                  <a:t>			Key, data, </a:t>
                </a:r>
              </a:p>
              <a:p>
                <a:r>
                  <a:rPr lang="fr-FR" dirty="0"/>
                  <a:t>			Database = key -m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	</a:t>
                </a:r>
                <a:r>
                  <a:rPr lang="fr-FR" b="1" dirty="0"/>
                  <a:t>Value</a:t>
                </a:r>
                <a:r>
                  <a:rPr lang="fr-FR" dirty="0"/>
                  <a:t> </a:t>
                </a:r>
              </a:p>
              <a:p>
                <a:r>
                  <a:rPr lang="fr-FR" dirty="0"/>
                  <a:t>			</a:t>
                </a:r>
                <a:r>
                  <a:rPr lang="fr-FR" dirty="0" err="1"/>
                  <a:t>empty</a:t>
                </a:r>
                <a:r>
                  <a:rPr lang="fr-FR" dirty="0"/>
                  <a:t>: </a:t>
                </a:r>
                <a:r>
                  <a:rPr lang="fr-FR" dirty="0" err="1"/>
                  <a:t>Databae</a:t>
                </a:r>
                <a:r>
                  <a:rPr lang="fr-FR" dirty="0"/>
                  <a:t> </a:t>
                </a:r>
              </a:p>
              <a:p>
                <a:r>
                  <a:rPr lang="fr-FR" dirty="0"/>
                  <a:t>			Insert : key x data x Database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𝐷𝑎𝑡𝑎𝑏𝑎𝑠𝑒</m:t>
                    </m:r>
                    <m:r>
                      <a:rPr lang="fr-FR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		</a:t>
                </a:r>
                <a:r>
                  <a:rPr lang="fr-FR" dirty="0" err="1"/>
                  <a:t>Remove</a:t>
                </a:r>
                <a:r>
                  <a:rPr lang="fr-FR" dirty="0"/>
                  <a:t> : key x Database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𝐷𝑎𝑡𝑎𝑏𝑎𝑠𝑒</m:t>
                    </m:r>
                    <m:r>
                      <a:rPr lang="fr-FR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		</a:t>
                </a:r>
                <a:r>
                  <a:rPr lang="fr-FR" dirty="0" err="1"/>
                  <a:t>Lookup</a:t>
                </a:r>
                <a:r>
                  <a:rPr lang="fr-FR" dirty="0"/>
                  <a:t>: Key x Database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fr-FR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		</a:t>
                </a:r>
                <a:r>
                  <a:rPr lang="fr-FR" dirty="0" err="1"/>
                  <a:t>Defined</a:t>
                </a:r>
                <a:r>
                  <a:rPr lang="fr-FR" dirty="0"/>
                  <a:t>: Key x Database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𝑏𝑜𝑜𝑙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sz="1200" dirty="0"/>
                  <a:t>	</a:t>
                </a:r>
                <a:r>
                  <a:rPr lang="fr-FR" dirty="0"/>
                  <a:t>	</a:t>
                </a:r>
                <a:r>
                  <a:rPr lang="fr-FR" b="1" dirty="0"/>
                  <a:t>Axiom</a:t>
                </a:r>
                <a:r>
                  <a:rPr lang="fr-FR" dirty="0"/>
                  <a:t> </a:t>
                </a:r>
              </a:p>
              <a:p>
                <a:r>
                  <a:rPr lang="fr-FR" dirty="0"/>
                  <a:t>			For all k:key, </a:t>
                </a:r>
                <a:r>
                  <a:rPr lang="fr-FR" dirty="0" err="1"/>
                  <a:t>d!data</a:t>
                </a:r>
                <a:r>
                  <a:rPr lang="fr-FR" dirty="0"/>
                  <a:t>, db:database .</a:t>
                </a:r>
              </a:p>
              <a:p>
                <a:r>
                  <a:rPr lang="fr-FR" dirty="0"/>
                  <a:t>			</a:t>
                </a:r>
                <a:r>
                  <a:rPr lang="fr-FR" dirty="0" err="1"/>
                  <a:t>Empty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begChr m:val="["/>
                        <m:endChr m:val="]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fr-FR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		Insert (</a:t>
                </a:r>
                <a:r>
                  <a:rPr lang="fr-FR" dirty="0" err="1"/>
                  <a:t>k,d,db</a:t>
                </a:r>
                <a:r>
                  <a:rPr lang="fr-FR" dirty="0"/>
                  <a:t>)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≡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𝑑𝑏</m:t>
                    </m:r>
                    <m:r>
                      <a:rPr lang="fr-FR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>
                            <a:latin typeface="Cambria Math" panose="02040503050406030204" pitchFamily="18" charset="0"/>
                          </a:rPr>
                          <m:t>⟶</m:t>
                        </m:r>
                        <m:r>
                          <a:rPr lang="fr-FR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fr-FR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		</a:t>
                </a:r>
                <a:r>
                  <a:rPr lang="fr-FR" dirty="0" err="1"/>
                  <a:t>Remove</a:t>
                </a:r>
                <a:r>
                  <a:rPr lang="fr-FR" dirty="0"/>
                  <a:t> (</a:t>
                </a:r>
                <a:r>
                  <a:rPr lang="fr-FR" dirty="0" err="1"/>
                  <a:t>k,db</a:t>
                </a:r>
                <a:r>
                  <a:rPr lang="fr-FR" dirty="0"/>
                  <a:t>)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≡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𝑑𝑏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lit/>
                      </m:rP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fr-FR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fr-FR" dirty="0"/>
              </a:p>
              <a:p>
                <a:r>
                  <a:rPr lang="fr-FR" dirty="0"/>
                  <a:t>			</a:t>
                </a:r>
                <a:r>
                  <a:rPr lang="fr-FR" dirty="0" err="1"/>
                  <a:t>Lookup</a:t>
                </a:r>
                <a:r>
                  <a:rPr lang="fr-FR" dirty="0"/>
                  <a:t> (</a:t>
                </a:r>
                <a:r>
                  <a:rPr lang="fr-FR" dirty="0" err="1"/>
                  <a:t>k,db</a:t>
                </a:r>
                <a:r>
                  <a:rPr lang="fr-FR" dirty="0"/>
                  <a:t>)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≡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𝑑𝑏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fr-FR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𝑃𝑟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𝑑𝑒𝑓𝑖𝑛𝑒𝑑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>
                            <a:latin typeface="Cambria Math" panose="02040503050406030204" pitchFamily="18" charset="0"/>
                          </a:rPr>
                          <m:t>𝑑𝑏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b="1" dirty="0">
                    <a:solidFill>
                      <a:srgbClr val="00B050"/>
                    </a:solidFill>
                  </a:rPr>
                  <a:t>	End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A2E34CAE-10B1-4B63-B194-934273A4B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690" y="1746356"/>
                <a:ext cx="5826310" cy="5078313"/>
              </a:xfrm>
              <a:prstGeom prst="rect">
                <a:avLst/>
              </a:prstGeom>
              <a:blipFill>
                <a:blip r:embed="rId3"/>
                <a:stretch>
                  <a:fillRect l="-837" t="-600" b="-8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29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10493C9-6132-478E-BE34-D5D41C97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RSL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2BEE4F34-CBE0-4FC3-884A-05467FE514E2}"/>
              </a:ext>
            </a:extLst>
          </p:cNvPr>
          <p:cNvSpPr txBox="1"/>
          <p:nvPr/>
        </p:nvSpPr>
        <p:spPr>
          <a:xfrm>
            <a:off x="454581" y="2137652"/>
            <a:ext cx="47082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accent1"/>
                </a:solidFill>
              </a:rPr>
              <a:t>Le Produit cartésien </a:t>
            </a:r>
          </a:p>
          <a:p>
            <a:r>
              <a:rPr lang="fr-FR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Le produit cartésien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871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10493C9-6132-478E-BE34-D5D41C97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déclaration d'une fonction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id="{2A14825C-5197-4E54-8380-59C5C95E455D}"/>
                  </a:ext>
                </a:extLst>
              </p:cNvPr>
              <p:cNvSpPr/>
              <p:nvPr/>
            </p:nvSpPr>
            <p:spPr>
              <a:xfrm>
                <a:off x="581191" y="2129805"/>
                <a:ext cx="9530218" cy="3693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000" dirty="0">
                    <a:solidFill>
                      <a:schemeClr val="accent1"/>
                    </a:solidFill>
                  </a:rPr>
                  <a:t>La déclaration d'une fonction est de la forme </a:t>
                </a:r>
              </a:p>
              <a:p>
                <a:endParaRPr lang="fr-FR" sz="2000" dirty="0">
                  <a:latin typeface="Cambria Math" panose="02040503050406030204" pitchFamily="18" charset="0"/>
                </a:endParaRPr>
              </a:p>
              <a:p>
                <a:endParaRPr lang="fr-FR" sz="2000" dirty="0">
                  <a:latin typeface="Cambria Math" panose="02040503050406030204" pitchFamily="18" charset="0"/>
                </a:endParaRPr>
              </a:p>
              <a:p>
                <a:pPr marL="34290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2400" b="1" dirty="0">
                    <a:latin typeface="Cambria Math" panose="02040503050406030204" pitchFamily="18" charset="0"/>
                  </a:rPr>
                  <a:t>&lt;id&gt;: &lt;expression de type&gt;               </a:t>
                </a:r>
                <a:r>
                  <a:rPr lang="fr-FR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(Pour les fonctions constantes)</a:t>
                </a:r>
              </a:p>
              <a:p>
                <a:pPr marL="342900" marR="0">
                  <a:spcBef>
                    <a:spcPts val="0"/>
                  </a:spcBef>
                  <a:spcAft>
                    <a:spcPts val="0"/>
                  </a:spcAft>
                </a:pPr>
                <a:endParaRPr lang="fr-FR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342900" marR="0">
                  <a:spcBef>
                    <a:spcPts val="0"/>
                  </a:spcBef>
                  <a:spcAft>
                    <a:spcPts val="0"/>
                  </a:spcAft>
                </a:pPr>
                <a:endParaRPr lang="fr-FR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34290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ou</a:t>
                </a:r>
              </a:p>
              <a:p>
                <a:pPr marL="342900" marR="0">
                  <a:spcBef>
                    <a:spcPts val="0"/>
                  </a:spcBef>
                  <a:spcAft>
                    <a:spcPts val="0"/>
                  </a:spcAft>
                </a:pPr>
                <a:endParaRPr lang="fr-FR" i="1" dirty="0">
                  <a:latin typeface="Cambria Math" panose="02040503050406030204" pitchFamily="18" charset="0"/>
                </a:endParaRPr>
              </a:p>
              <a:p>
                <a:pPr marL="342900" marR="0">
                  <a:spcBef>
                    <a:spcPts val="0"/>
                  </a:spcBef>
                  <a:spcAft>
                    <a:spcPts val="0"/>
                  </a:spcAft>
                </a:pPr>
                <a:endParaRPr lang="fr-FR" i="1" dirty="0">
                  <a:latin typeface="Cambria Math" panose="02040503050406030204" pitchFamily="18" charset="0"/>
                </a:endParaRPr>
              </a:p>
              <a:p>
                <a:pPr marL="342900" marR="0">
                  <a:spcBef>
                    <a:spcPts val="0"/>
                  </a:spcBef>
                  <a:spcAft>
                    <a:spcPts val="0"/>
                  </a:spcAft>
                </a:pPr>
                <a:endParaRPr lang="fr-FR" dirty="0">
                  <a:latin typeface="Cambria Math" panose="02040503050406030204" pitchFamily="18" charset="0"/>
                </a:endParaRPr>
              </a:p>
              <a:p>
                <a:pPr marL="34290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2400" b="1" dirty="0">
                    <a:latin typeface="Cambria Math" panose="02040503050406030204" pitchFamily="18" charset="0"/>
                  </a:rPr>
                  <a:t>&lt;id&gt;: &lt;expression de type&gt; </a:t>
                </a:r>
                <a14:m>
                  <m:oMath xmlns:m="http://schemas.openxmlformats.org/officeDocument/2006/math">
                    <m:r>
                      <a:rPr lang="fr-FR" sz="2400" b="1">
                        <a:latin typeface="Cambria Math" panose="02040503050406030204" pitchFamily="18" charset="0"/>
                      </a:rPr>
                      <m:t>⟶</m:t>
                    </m:r>
                    <m:r>
                      <a:rPr lang="fr-FR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400" b="1" i="1">
                        <a:latin typeface="Cambria Math" panose="02040503050406030204" pitchFamily="18" charset="0"/>
                      </a:rPr>
                      <m:t>𝒆𝒙𝒑𝒓𝒆𝒔𝒔𝒊𝒐𝒏</m:t>
                    </m:r>
                    <m:r>
                      <a:rPr lang="fr-FR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1" i="1">
                        <a:latin typeface="Cambria Math" panose="02040503050406030204" pitchFamily="18" charset="0"/>
                      </a:rPr>
                      <m:t>𝒅𝒆</m:t>
                    </m:r>
                    <m:r>
                      <a:rPr lang="fr-FR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1" i="1">
                        <a:latin typeface="Cambria Math" panose="02040503050406030204" pitchFamily="18" charset="0"/>
                      </a:rPr>
                      <m:t>𝐭𝐲𝐩𝐞</m:t>
                    </m:r>
                    <m:r>
                      <a:rPr lang="fr-FR" sz="2400" b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fr-FR" sz="2400" b="1" dirty="0">
                  <a:latin typeface="Cambria Math" panose="02040503050406030204" pitchFamily="18" charset="0"/>
                </a:endParaRPr>
              </a:p>
              <a:p>
                <a:pPr marL="34290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dirty="0">
                    <a:latin typeface="Cambria Math" panose="02040503050406030204" pitchFamily="18" charset="0"/>
                  </a:rPr>
                  <a:t>                       </a:t>
                </a:r>
                <a:r>
                  <a:rPr lang="fr-FR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ensemble départ</a:t>
                </a:r>
                <a:r>
                  <a:rPr lang="fr-FR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                                        </a:t>
                </a:r>
                <a:r>
                  <a:rPr lang="fr-FR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ensemble d'arrivée</a:t>
                </a:r>
                <a:endParaRPr lang="fr-FR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A14825C-5197-4E54-8380-59C5C95E45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1" y="2129805"/>
                <a:ext cx="9530218" cy="3693319"/>
              </a:xfrm>
              <a:prstGeom prst="rect">
                <a:avLst/>
              </a:prstGeom>
              <a:blipFill>
                <a:blip r:embed="rId2"/>
                <a:stretch>
                  <a:fillRect l="-639" t="-825" b="-14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504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10493C9-6132-478E-BE34-D5D41C97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Définition implicite d’une fonction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id="{2A14825C-5197-4E54-8380-59C5C95E455D}"/>
                  </a:ext>
                </a:extLst>
              </p:cNvPr>
              <p:cNvSpPr/>
              <p:nvPr/>
            </p:nvSpPr>
            <p:spPr>
              <a:xfrm>
                <a:off x="900907" y="2341252"/>
                <a:ext cx="7250394" cy="2954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 </a:t>
                </a:r>
                <a:endParaRPr lang="fr-FR" sz="2800" dirty="0"/>
              </a:p>
              <a:p>
                <a:r>
                  <a:rPr lang="fr-FR" sz="2800" i="1" dirty="0"/>
                  <a:t>	Value </a:t>
                </a:r>
                <a:endParaRPr lang="fr-FR" sz="2800" dirty="0"/>
              </a:p>
              <a:p>
                <a:r>
                  <a:rPr lang="fr-FR" sz="2800" i="1" dirty="0"/>
                  <a:t>		rc : Real </a:t>
                </a:r>
                <a:r>
                  <a:rPr lang="fr-FR" sz="2800" dirty="0">
                    <a:sym typeface="Symbol" panose="05050102010706020507" pitchFamily="18" charset="2"/>
                  </a:rPr>
                  <a:t></a:t>
                </a:r>
                <a14:m>
                  <m:oMath xmlns:m="http://schemas.openxmlformats.org/officeDocument/2006/math">
                    <m:r>
                      <a:rPr lang="fr-FR" sz="2800">
                        <a:latin typeface="Cambria Math" panose="02040503050406030204" pitchFamily="18" charset="0"/>
                      </a:rPr>
                      <m:t>∽⟶</m:t>
                    </m:r>
                    <m:r>
                      <a:rPr lang="fr-FR" sz="2800">
                        <a:latin typeface="Cambria Math" panose="02040503050406030204" pitchFamily="18" charset="0"/>
                      </a:rPr>
                      <m:t>𝑅𝑒𝑎𝑙</m:t>
                    </m:r>
                  </m:oMath>
                </a14:m>
                <a:endParaRPr lang="fr-FR" sz="2800" dirty="0"/>
              </a:p>
              <a:p>
                <a:r>
                  <a:rPr lang="fr-FR" sz="2800" i="1" dirty="0"/>
                  <a:t>		rc(x) as s                                          </a:t>
                </a:r>
                <a:endParaRPr lang="fr-FR" sz="2800" dirty="0"/>
              </a:p>
              <a:p>
                <a:r>
                  <a:rPr lang="fr-FR" sz="2800" i="1" dirty="0"/>
                  <a:t>		</a:t>
                </a:r>
                <a:r>
                  <a:rPr lang="fr-FR" sz="2800" b="1" i="1" dirty="0"/>
                  <a:t>Post</a:t>
                </a:r>
                <a:r>
                  <a:rPr lang="fr-FR" sz="2800" i="1" dirty="0"/>
                  <a:t> </a:t>
                </a:r>
                <a:endParaRPr lang="fr-FR" sz="2800" dirty="0"/>
              </a:p>
              <a:p>
                <a:r>
                  <a:rPr lang="fr-FR" sz="2800" i="1" dirty="0"/>
                  <a:t>		</a:t>
                </a:r>
                <a:r>
                  <a:rPr lang="fr-FR" sz="2800" b="1" i="1" dirty="0"/>
                  <a:t>Pre </a:t>
                </a:r>
                <a:endParaRPr lang="fr-FR" sz="2800" b="1" dirty="0"/>
              </a:p>
              <a:p>
                <a:r>
                  <a:rPr lang="fr-FR" sz="2800" b="1" dirty="0"/>
                  <a:t> 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A14825C-5197-4E54-8380-59C5C95E45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907" y="2341252"/>
                <a:ext cx="7250394" cy="29546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F45AB68E-1EC3-4D55-9728-5EA80630C3C9}"/>
                  </a:ext>
                </a:extLst>
              </p:cNvPr>
              <p:cNvSpPr/>
              <p:nvPr/>
            </p:nvSpPr>
            <p:spPr>
              <a:xfrm>
                <a:off x="2595909" y="3841823"/>
                <a:ext cx="32492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800" i="1" dirty="0"/>
                  <a:t>(s*s = x) </a:t>
                </a:r>
                <a14:m>
                  <m:oMath xmlns:m="http://schemas.openxmlformats.org/officeDocument/2006/math">
                    <m:r>
                      <a:rPr lang="fr-FR" sz="280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>
                            <a:latin typeface="Cambria Math" panose="02040503050406030204" pitchFamily="18" charset="0"/>
                          </a:rPr>
                          <m:t>≥0.0</m:t>
                        </m:r>
                      </m:e>
                    </m:d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45AB68E-1EC3-4D55-9728-5EA80630C3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909" y="3841823"/>
                <a:ext cx="3249223" cy="523220"/>
              </a:xfrm>
              <a:prstGeom prst="rect">
                <a:avLst/>
              </a:prstGeom>
              <a:blipFill>
                <a:blip r:embed="rId3"/>
                <a:stretch>
                  <a:fillRect l="-3940" t="-11628" b="-31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C294A075-008B-4AA3-AFD5-65D0C4C103F6}"/>
                  </a:ext>
                </a:extLst>
              </p:cNvPr>
              <p:cNvSpPr/>
              <p:nvPr/>
            </p:nvSpPr>
            <p:spPr>
              <a:xfrm>
                <a:off x="2675422" y="4254490"/>
                <a:ext cx="10057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800" i="1" dirty="0"/>
                  <a:t>x </a:t>
                </a:r>
                <a14:m>
                  <m:oMath xmlns:m="http://schemas.openxmlformats.org/officeDocument/2006/math">
                    <m:r>
                      <a:rPr lang="fr-FR" sz="280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294A075-008B-4AA3-AFD5-65D0C4C10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422" y="4254490"/>
                <a:ext cx="1005788" cy="523220"/>
              </a:xfrm>
              <a:prstGeom prst="rect">
                <a:avLst/>
              </a:prstGeom>
              <a:blipFill>
                <a:blip r:embed="rId4"/>
                <a:stretch>
                  <a:fillRect l="-12727" t="-12791" b="-31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e 8">
            <a:extLst>
              <a:ext uri="{FF2B5EF4-FFF2-40B4-BE49-F238E27FC236}">
                <a16:creationId xmlns="" xmlns:a16="http://schemas.microsoft.com/office/drawing/2014/main" id="{8611CAE8-6404-4680-9D23-D60A78C0BBE9}"/>
              </a:ext>
            </a:extLst>
          </p:cNvPr>
          <p:cNvGrpSpPr/>
          <p:nvPr/>
        </p:nvGrpSpPr>
        <p:grpSpPr>
          <a:xfrm>
            <a:off x="1497535" y="3065605"/>
            <a:ext cx="7250395" cy="3525173"/>
            <a:chOff x="-1484652" y="3020747"/>
            <a:chExt cx="7250395" cy="35251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="" xmlns:a16="http://schemas.microsoft.com/office/drawing/2014/main" id="{9119220F-92F9-478B-9552-BCEBF3A3EDBD}"/>
                    </a:ext>
                  </a:extLst>
                </p:cNvPr>
                <p:cNvSpPr/>
                <p:nvPr/>
              </p:nvSpPr>
              <p:spPr>
                <a:xfrm>
                  <a:off x="2428671" y="3020747"/>
                  <a:ext cx="2401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>
                            <a:latin typeface="Cambria Math" panose="02040503050406030204" pitchFamily="18" charset="0"/>
                          </a:rPr>
                          <m:t>//</m:t>
                        </m:r>
                        <m:r>
                          <a:rPr lang="fr-FR">
                            <a:latin typeface="Cambria Math" panose="02040503050406030204" pitchFamily="18" charset="0"/>
                          </a:rPr>
                          <m:t>𝑓𝑜𝑛𝑐𝑡𝑖𝑜𝑛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>
                            <a:latin typeface="Cambria Math" panose="02040503050406030204" pitchFamily="18" charset="0"/>
                          </a:rPr>
                          <m:t>𝑝𝑎𝑟𝑡𝑖𝑒𝑙𝑙𝑒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9119220F-92F9-478B-9552-BCEBF3A3ED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8671" y="3020747"/>
                  <a:ext cx="240104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F88D4600-6C48-4905-86DB-D87B98E303D8}"/>
                </a:ext>
              </a:extLst>
            </p:cNvPr>
            <p:cNvSpPr/>
            <p:nvPr/>
          </p:nvSpPr>
          <p:spPr>
            <a:xfrm>
              <a:off x="2428671" y="3427633"/>
              <a:ext cx="26177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i="1" dirty="0"/>
                <a:t>// Soit s l'image de x par RC</a:t>
              </a:r>
              <a:endParaRPr lang="fr-FR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70325F2D-27CF-4310-9978-501AB8CEB50F}"/>
                </a:ext>
              </a:extLst>
            </p:cNvPr>
            <p:cNvSpPr/>
            <p:nvPr/>
          </p:nvSpPr>
          <p:spPr>
            <a:xfrm>
              <a:off x="-1484652" y="5899589"/>
              <a:ext cx="725039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dirty="0"/>
                <a:t>La précondition porte sur la donnée</a:t>
              </a:r>
            </a:p>
            <a:p>
              <a:r>
                <a:rPr lang="fr-FR" dirty="0"/>
                <a:t>La post condition exprime une relation entre la donnée  et le résultat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355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10493C9-6132-478E-BE34-D5D41C97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latin typeface="Cambria Math" panose="02040503050406030204" pitchFamily="18" charset="0"/>
              </a:rPr>
              <a:t>Définition Prédicative d’une fonction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74BF2C1D-0BBC-4A77-8791-D3AD23621F2A}"/>
                  </a:ext>
                </a:extLst>
              </p:cNvPr>
              <p:cNvSpPr/>
              <p:nvPr/>
            </p:nvSpPr>
            <p:spPr>
              <a:xfrm>
                <a:off x="-356856" y="1894083"/>
                <a:ext cx="13042044" cy="1508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</a:rPr>
                  <a:t> </a:t>
                </a:r>
                <a:endParaRPr lang="fr-FR" sz="2800" dirty="0">
                  <a:latin typeface="Cambria Math" panose="02040503050406030204" pitchFamily="18" charset="0"/>
                </a:endParaRPr>
              </a:p>
              <a:p>
                <a:r>
                  <a:rPr lang="fr-FR" sz="2800" i="1" dirty="0">
                    <a:latin typeface="Cambria Math" panose="02040503050406030204" pitchFamily="18" charset="0"/>
                  </a:rPr>
                  <a:t>		Rc: Real  </a:t>
                </a:r>
                <a:r>
                  <a:rPr lang="fr-FR" sz="2800" dirty="0">
                    <a:sym typeface="Symbol" panose="05050102010706020507" pitchFamily="18" charset="2"/>
                  </a:rPr>
                  <a:t></a:t>
                </a:r>
                <a14:m>
                  <m:oMath xmlns:m="http://schemas.openxmlformats.org/officeDocument/2006/math">
                    <m:r>
                      <a:rPr lang="fr-FR" sz="2800">
                        <a:latin typeface="Cambria Math" panose="02040503050406030204" pitchFamily="18" charset="0"/>
                      </a:rPr>
                      <m:t>∽⟶</m:t>
                    </m:r>
                    <m:r>
                      <a:rPr lang="fr-FR" sz="2800">
                        <a:latin typeface="Cambria Math" panose="02040503050406030204" pitchFamily="18" charset="0"/>
                      </a:rPr>
                      <m:t>𝑅𝑒𝑎𝑙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2800" dirty="0">
                  <a:latin typeface="Cambria Math" panose="02040503050406030204" pitchFamily="18" charset="0"/>
                </a:endParaRPr>
              </a:p>
              <a:p>
                <a:r>
                  <a:rPr lang="fr-FR" sz="2800" i="1" dirty="0">
                    <a:latin typeface="Cambria Math" panose="02040503050406030204" pitchFamily="18" charset="0"/>
                  </a:rPr>
                  <a:t>		(</a:t>
                </a:r>
                <a14:m>
                  <m:oMath xmlns:m="http://schemas.openxmlformats.org/officeDocument/2006/math">
                    <m:r>
                      <a:rPr lang="fr-FR" sz="2800">
                        <a:latin typeface="Cambria Math" panose="02040503050406030204" pitchFamily="18" charset="0"/>
                      </a:rPr>
                      <m:t>∀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fr-FR" sz="2800">
                        <a:latin typeface="Cambria Math" panose="02040503050406030204" pitchFamily="18" charset="0"/>
                      </a:rPr>
                      <m:t>𝑟𝑒𝑎𝑙</m:t>
                    </m:r>
                    <m:r>
                      <m:rPr>
                        <m:nor/>
                      </m:rPr>
                      <a:rPr lang="fr-FR" sz="2800">
                        <a:sym typeface="Symbol" panose="05050102010706020507" pitchFamily="18" charset="2"/>
                      </a:rPr>
                      <m:t></m:t>
                    </m:r>
                    <m:r>
                      <m:rPr>
                        <m:nor/>
                      </m:rPr>
                      <a:rPr lang="en-US" sz="2800" b="0" i="0" smtClean="0">
                        <a:sym typeface="Symbol" panose="05050102010706020507" pitchFamily="18" charset="2"/>
                      </a:rPr>
                      <m:t> </m:t>
                    </m:r>
                    <m:r>
                      <a:rPr lang="fr-FR" sz="28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>
                        <a:latin typeface="Cambria Math" panose="02040503050406030204" pitchFamily="18" charset="0"/>
                      </a:rPr>
                      <m:t>≥0.0)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>
                        <a:latin typeface="Cambria Math" panose="02040503050406030204" pitchFamily="18" charset="0"/>
                      </a:rPr>
                      <m:t>⟹(∃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28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fr-FR" sz="2800">
                        <a:latin typeface="Cambria Math" panose="02040503050406030204" pitchFamily="18" charset="0"/>
                      </a:rPr>
                      <m:t>𝑅𝑒𝑎𝑙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fr-FR" sz="2800">
                        <a:sym typeface="Symbol" panose="05050102010706020507" pitchFamily="18" charset="2"/>
                      </a:rPr>
                      <m:t></m:t>
                    </m:r>
                    <m:d>
                      <m:d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>
                            <a:latin typeface="Cambria Math" panose="02040503050406030204" pitchFamily="18" charset="0"/>
                          </a:rPr>
                          <m:t>𝑅𝑐</m:t>
                        </m:r>
                        <m:d>
                          <m:d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sz="28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80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280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280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fr-FR" sz="280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28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800">
                        <a:latin typeface="Cambria Math" panose="02040503050406030204" pitchFamily="18" charset="0"/>
                      </a:rPr>
                      <m:t>∧(</m:t>
                    </m:r>
                    <m:r>
                      <a:rPr lang="fr-FR" sz="280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2800">
                        <a:latin typeface="Cambria Math" panose="02040503050406030204" pitchFamily="18" charset="0"/>
                      </a:rPr>
                      <m:t>≥0))</m:t>
                    </m:r>
                  </m:oMath>
                </a14:m>
                <a:endParaRPr lang="fr-FR" sz="2800" dirty="0">
                  <a:latin typeface="Cambria Math" panose="02040503050406030204" pitchFamily="18" charset="0"/>
                </a:endParaRPr>
              </a:p>
              <a:p>
                <a:r>
                  <a:rPr lang="fr-FR" dirty="0">
                    <a:latin typeface="Cambria Math" panose="02040503050406030204" pitchFamily="18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4BF2C1D-0BBC-4A77-8791-D3AD23621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6856" y="1894083"/>
                <a:ext cx="13042044" cy="15081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e 25">
            <a:extLst>
              <a:ext uri="{FF2B5EF4-FFF2-40B4-BE49-F238E27FC236}">
                <a16:creationId xmlns="" xmlns:a16="http://schemas.microsoft.com/office/drawing/2014/main" id="{AD721D8B-8450-4971-B96A-34E36258EFB0}"/>
              </a:ext>
            </a:extLst>
          </p:cNvPr>
          <p:cNvGrpSpPr/>
          <p:nvPr/>
        </p:nvGrpSpPr>
        <p:grpSpPr>
          <a:xfrm>
            <a:off x="823268" y="3010074"/>
            <a:ext cx="5068251" cy="3342463"/>
            <a:chOff x="1480033" y="3002772"/>
            <a:chExt cx="5068251" cy="3342463"/>
          </a:xfrm>
        </p:grpSpPr>
        <p:grpSp>
          <p:nvGrpSpPr>
            <p:cNvPr id="10" name="Groupe 9">
              <a:extLst>
                <a:ext uri="{FF2B5EF4-FFF2-40B4-BE49-F238E27FC236}">
                  <a16:creationId xmlns="" xmlns:a16="http://schemas.microsoft.com/office/drawing/2014/main" id="{F6A30F0E-9170-47B5-8192-5F747EAB1E79}"/>
                </a:ext>
              </a:extLst>
            </p:cNvPr>
            <p:cNvGrpSpPr/>
            <p:nvPr/>
          </p:nvGrpSpPr>
          <p:grpSpPr>
            <a:xfrm>
              <a:off x="2575641" y="5698904"/>
              <a:ext cx="2252872" cy="646331"/>
              <a:chOff x="1802294" y="3343883"/>
              <a:chExt cx="2252872" cy="1139687"/>
            </a:xfrm>
          </p:grpSpPr>
          <p:sp>
            <p:nvSpPr>
              <p:cNvPr id="11" name="Accolades 10">
                <a:extLst>
                  <a:ext uri="{FF2B5EF4-FFF2-40B4-BE49-F238E27FC236}">
                    <a16:creationId xmlns="" xmlns:a16="http://schemas.microsoft.com/office/drawing/2014/main" id="{24D44E66-26D7-42E6-B5EC-9FAAABF37A32}"/>
                  </a:ext>
                </a:extLst>
              </p:cNvPr>
              <p:cNvSpPr/>
              <p:nvPr/>
            </p:nvSpPr>
            <p:spPr>
              <a:xfrm rot="5400000">
                <a:off x="2352260" y="2793917"/>
                <a:ext cx="1139687" cy="2239620"/>
              </a:xfrm>
              <a:prstGeom prst="bracePair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="" xmlns:a16="http://schemas.microsoft.com/office/drawing/2014/main" id="{70751D5A-CD83-4FCE-AEDC-49DCB312B669}"/>
                  </a:ext>
                </a:extLst>
              </p:cNvPr>
              <p:cNvSpPr txBox="1"/>
              <p:nvPr/>
            </p:nvSpPr>
            <p:spPr>
              <a:xfrm>
                <a:off x="1815545" y="3563975"/>
                <a:ext cx="2239621" cy="65125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Les quantificateurs</a:t>
                </a:r>
              </a:p>
            </p:txBody>
          </p:sp>
        </p:grpSp>
        <p:cxnSp>
          <p:nvCxnSpPr>
            <p:cNvPr id="14" name="Connecteur droit 13">
              <a:extLst>
                <a:ext uri="{FF2B5EF4-FFF2-40B4-BE49-F238E27FC236}">
                  <a16:creationId xmlns="" xmlns:a16="http://schemas.microsoft.com/office/drawing/2014/main" id="{E81F6A6F-2C13-421B-87AC-2D84A1F2619E}"/>
                </a:ext>
              </a:extLst>
            </p:cNvPr>
            <p:cNvCxnSpPr>
              <a:cxnSpLocks/>
            </p:cNvCxnSpPr>
            <p:nvPr/>
          </p:nvCxnSpPr>
          <p:spPr>
            <a:xfrm>
              <a:off x="1688699" y="3028208"/>
              <a:ext cx="1277882" cy="2679893"/>
            </a:xfrm>
            <a:prstGeom prst="line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="" xmlns:a16="http://schemas.microsoft.com/office/drawing/2014/main" id="{00412E55-F958-429E-9A47-B2C2B2F55E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7573" y="3028208"/>
              <a:ext cx="1378225" cy="2693145"/>
            </a:xfrm>
            <a:prstGeom prst="line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="" xmlns:a16="http://schemas.microsoft.com/office/drawing/2014/main" id="{F375DE5B-7291-4148-BB4B-12E4EE34D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6550" y="3006705"/>
              <a:ext cx="128173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="" xmlns:a16="http://schemas.microsoft.com/office/drawing/2014/main" id="{9D6DB741-52D8-41BB-A0BA-7688C9AA9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0033" y="3002772"/>
              <a:ext cx="129266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e 34">
            <a:extLst>
              <a:ext uri="{FF2B5EF4-FFF2-40B4-BE49-F238E27FC236}">
                <a16:creationId xmlns="" xmlns:a16="http://schemas.microsoft.com/office/drawing/2014/main" id="{FC2B3098-ACD9-428F-A79E-D3E9C6E122FC}"/>
              </a:ext>
            </a:extLst>
          </p:cNvPr>
          <p:cNvGrpSpPr/>
          <p:nvPr/>
        </p:nvGrpSpPr>
        <p:grpSpPr>
          <a:xfrm>
            <a:off x="1849770" y="3028208"/>
            <a:ext cx="2239621" cy="1653097"/>
            <a:chOff x="2575639" y="3028208"/>
            <a:chExt cx="2239621" cy="1653097"/>
          </a:xfrm>
        </p:grpSpPr>
        <p:grpSp>
          <p:nvGrpSpPr>
            <p:cNvPr id="8" name="Groupe 7">
              <a:extLst>
                <a:ext uri="{FF2B5EF4-FFF2-40B4-BE49-F238E27FC236}">
                  <a16:creationId xmlns="" xmlns:a16="http://schemas.microsoft.com/office/drawing/2014/main" id="{39EBA904-61F9-40CC-A659-DF661BF2BBC8}"/>
                </a:ext>
              </a:extLst>
            </p:cNvPr>
            <p:cNvGrpSpPr/>
            <p:nvPr/>
          </p:nvGrpSpPr>
          <p:grpSpPr>
            <a:xfrm>
              <a:off x="2575639" y="3541618"/>
              <a:ext cx="2239621" cy="1139687"/>
              <a:chOff x="1802293" y="3343883"/>
              <a:chExt cx="2239621" cy="1139687"/>
            </a:xfrm>
          </p:grpSpPr>
          <p:sp>
            <p:nvSpPr>
              <p:cNvPr id="3" name="Accolades 2">
                <a:extLst>
                  <a:ext uri="{FF2B5EF4-FFF2-40B4-BE49-F238E27FC236}">
                    <a16:creationId xmlns="" xmlns:a16="http://schemas.microsoft.com/office/drawing/2014/main" id="{24BD4F86-C6EF-47C7-9368-47DB5078F997}"/>
                  </a:ext>
                </a:extLst>
              </p:cNvPr>
              <p:cNvSpPr/>
              <p:nvPr/>
            </p:nvSpPr>
            <p:spPr>
              <a:xfrm rot="5400000">
                <a:off x="2352260" y="2793917"/>
                <a:ext cx="1139687" cy="2239620"/>
              </a:xfrm>
              <a:prstGeom prst="bracePair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ZoneTexte 4">
                <a:extLst>
                  <a:ext uri="{FF2B5EF4-FFF2-40B4-BE49-F238E27FC236}">
                    <a16:creationId xmlns="" xmlns:a16="http://schemas.microsoft.com/office/drawing/2014/main" id="{0565A09B-DDBF-48CA-9576-3B6336219D9E}"/>
                  </a:ext>
                </a:extLst>
              </p:cNvPr>
              <p:cNvSpPr txBox="1"/>
              <p:nvPr/>
            </p:nvSpPr>
            <p:spPr>
              <a:xfrm>
                <a:off x="1802293" y="3563975"/>
                <a:ext cx="2239621" cy="64633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Pre condition de la définition implicite</a:t>
                </a:r>
              </a:p>
            </p:txBody>
          </p:sp>
        </p:grpSp>
        <p:cxnSp>
          <p:nvCxnSpPr>
            <p:cNvPr id="28" name="Connecteur droit 27">
              <a:extLst>
                <a:ext uri="{FF2B5EF4-FFF2-40B4-BE49-F238E27FC236}">
                  <a16:creationId xmlns="" xmlns:a16="http://schemas.microsoft.com/office/drawing/2014/main" id="{4581E52A-0E34-4C8C-A15C-2CCC5C5A6108}"/>
                </a:ext>
              </a:extLst>
            </p:cNvPr>
            <p:cNvCxnSpPr/>
            <p:nvPr/>
          </p:nvCxnSpPr>
          <p:spPr>
            <a:xfrm>
              <a:off x="3091992" y="3028208"/>
              <a:ext cx="122548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>
              <a:extLst>
                <a:ext uri="{FF2B5EF4-FFF2-40B4-BE49-F238E27FC236}">
                  <a16:creationId xmlns="" xmlns:a16="http://schemas.microsoft.com/office/drawing/2014/main" id="{4E2CEA37-B3E7-4D83-B22B-FBC86B3E1617}"/>
                </a:ext>
              </a:extLst>
            </p:cNvPr>
            <p:cNvCxnSpPr>
              <a:stCxn id="3" idx="1"/>
            </p:cNvCxnSpPr>
            <p:nvPr/>
          </p:nvCxnSpPr>
          <p:spPr>
            <a:xfrm flipH="1" flipV="1">
              <a:off x="3695307" y="3028208"/>
              <a:ext cx="143" cy="5134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="" xmlns:a16="http://schemas.microsoft.com/office/drawing/2014/main" id="{BBB7A6A4-6B5E-480A-88AF-EFB048E88A20}"/>
              </a:ext>
            </a:extLst>
          </p:cNvPr>
          <p:cNvGrpSpPr/>
          <p:nvPr/>
        </p:nvGrpSpPr>
        <p:grpSpPr>
          <a:xfrm>
            <a:off x="6344238" y="3028208"/>
            <a:ext cx="5165888" cy="1917343"/>
            <a:chOff x="7145518" y="3028208"/>
            <a:chExt cx="5165888" cy="1917343"/>
          </a:xfrm>
        </p:grpSpPr>
        <p:grpSp>
          <p:nvGrpSpPr>
            <p:cNvPr id="9" name="Groupe 8">
              <a:extLst>
                <a:ext uri="{FF2B5EF4-FFF2-40B4-BE49-F238E27FC236}">
                  <a16:creationId xmlns="" xmlns:a16="http://schemas.microsoft.com/office/drawing/2014/main" id="{DE7BB35E-757C-4F38-961F-5B926B8A9B67}"/>
                </a:ext>
              </a:extLst>
            </p:cNvPr>
            <p:cNvGrpSpPr/>
            <p:nvPr/>
          </p:nvGrpSpPr>
          <p:grpSpPr>
            <a:xfrm>
              <a:off x="9256644" y="3624670"/>
              <a:ext cx="2935356" cy="1320881"/>
              <a:chOff x="6592956" y="3343884"/>
              <a:chExt cx="2524559" cy="1139687"/>
            </a:xfrm>
          </p:grpSpPr>
          <p:sp>
            <p:nvSpPr>
              <p:cNvPr id="6" name="Accolades 5">
                <a:extLst>
                  <a:ext uri="{FF2B5EF4-FFF2-40B4-BE49-F238E27FC236}">
                    <a16:creationId xmlns="" xmlns:a16="http://schemas.microsoft.com/office/drawing/2014/main" id="{9CBC02AE-6BCB-476D-A085-81C0CB692975}"/>
                  </a:ext>
                </a:extLst>
              </p:cNvPr>
              <p:cNvSpPr/>
              <p:nvPr/>
            </p:nvSpPr>
            <p:spPr>
              <a:xfrm rot="5400000">
                <a:off x="7142923" y="2793918"/>
                <a:ext cx="1139687" cy="2239620"/>
              </a:xfrm>
              <a:prstGeom prst="bracePair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ZoneTexte 6">
                <a:extLst>
                  <a:ext uri="{FF2B5EF4-FFF2-40B4-BE49-F238E27FC236}">
                    <a16:creationId xmlns="" xmlns:a16="http://schemas.microsoft.com/office/drawing/2014/main" id="{6688D9A5-B921-49CB-AB46-6EAE5AEC5D41}"/>
                  </a:ext>
                </a:extLst>
              </p:cNvPr>
              <p:cNvSpPr txBox="1"/>
              <p:nvPr/>
            </p:nvSpPr>
            <p:spPr>
              <a:xfrm>
                <a:off x="6592956" y="3584283"/>
                <a:ext cx="2524559" cy="55766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Post condition de la définition implicite</a:t>
                </a:r>
              </a:p>
            </p:txBody>
          </p:sp>
        </p:grpSp>
        <p:cxnSp>
          <p:nvCxnSpPr>
            <p:cNvPr id="32" name="Connecteur droit 31">
              <a:extLst>
                <a:ext uri="{FF2B5EF4-FFF2-40B4-BE49-F238E27FC236}">
                  <a16:creationId xmlns="" xmlns:a16="http://schemas.microsoft.com/office/drawing/2014/main" id="{8C965402-A68C-49DC-978B-5F091CDE8B3B}"/>
                </a:ext>
              </a:extLst>
            </p:cNvPr>
            <p:cNvCxnSpPr/>
            <p:nvPr/>
          </p:nvCxnSpPr>
          <p:spPr>
            <a:xfrm>
              <a:off x="7145518" y="3028208"/>
              <a:ext cx="5165888" cy="7321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>
              <a:extLst>
                <a:ext uri="{FF2B5EF4-FFF2-40B4-BE49-F238E27FC236}">
                  <a16:creationId xmlns="" xmlns:a16="http://schemas.microsoft.com/office/drawing/2014/main" id="{9AF82C30-5747-4FEB-8801-085C08F63C6A}"/>
                </a:ext>
              </a:extLst>
            </p:cNvPr>
            <p:cNvCxnSpPr>
              <a:stCxn id="6" idx="1"/>
            </p:cNvCxnSpPr>
            <p:nvPr/>
          </p:nvCxnSpPr>
          <p:spPr>
            <a:xfrm flipV="1">
              <a:off x="10558671" y="3028208"/>
              <a:ext cx="18203" cy="5964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617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10493C9-6132-478E-BE34-D5D41C97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latin typeface="Cambria Math" panose="02040503050406030204" pitchFamily="18" charset="0"/>
              </a:rPr>
              <a:t>Définition algébrique  d’une fonction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FEAEA856-76B3-465F-AEF8-418855C026BC}"/>
                  </a:ext>
                </a:extLst>
              </p:cNvPr>
              <p:cNvSpPr/>
              <p:nvPr/>
            </p:nvSpPr>
            <p:spPr>
              <a:xfrm>
                <a:off x="581192" y="1779687"/>
                <a:ext cx="8182980" cy="4801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</a:rPr>
                  <a:t> </a:t>
                </a:r>
              </a:p>
              <a:p>
                <a:r>
                  <a:rPr lang="fr-FR" b="1" i="1" dirty="0">
                    <a:solidFill>
                      <a:srgbClr val="00B050"/>
                    </a:solidFill>
                    <a:latin typeface="Gill Sans MT (Corps)"/>
                  </a:rPr>
                  <a:t>Scheme</a:t>
                </a:r>
                <a:r>
                  <a:rPr lang="fr-FR" i="1" dirty="0">
                    <a:latin typeface="Gill Sans MT (Corps)"/>
                  </a:rPr>
                  <a:t>        LIST </a:t>
                </a:r>
                <a:endParaRPr lang="fr-FR" dirty="0">
                  <a:latin typeface="Gill Sans MT (Corps)"/>
                </a:endParaRPr>
              </a:p>
              <a:p>
                <a:r>
                  <a:rPr lang="fr-FR" b="1" i="1" dirty="0">
                    <a:solidFill>
                      <a:srgbClr val="00B050"/>
                    </a:solidFill>
                    <a:latin typeface="Gill Sans MT (Corps)"/>
                  </a:rPr>
                  <a:t>	Class</a:t>
                </a:r>
                <a:r>
                  <a:rPr lang="fr-FR" i="1" dirty="0">
                    <a:latin typeface="Gill Sans MT (Corps)"/>
                  </a:rPr>
                  <a:t> </a:t>
                </a:r>
                <a:endParaRPr lang="fr-FR" dirty="0">
                  <a:latin typeface="Gill Sans MT (Corps)"/>
                </a:endParaRPr>
              </a:p>
              <a:p>
                <a:r>
                  <a:rPr lang="fr-FR" b="1" i="1" dirty="0">
                    <a:latin typeface="Gill Sans MT (Corps)"/>
                  </a:rPr>
                  <a:t>		Type </a:t>
                </a:r>
                <a:endParaRPr lang="fr-FR" b="1" dirty="0">
                  <a:latin typeface="Gill Sans MT (Corps)"/>
                </a:endParaRPr>
              </a:p>
              <a:p>
                <a:pPr marL="102870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i="1" dirty="0">
                    <a:latin typeface="Gill Sans MT (Corps)"/>
                  </a:rPr>
                  <a:t>	Liste, Int </a:t>
                </a:r>
                <a:endParaRPr lang="fr-FR" dirty="0">
                  <a:latin typeface="Gill Sans MT (Corps)"/>
                </a:endParaRPr>
              </a:p>
              <a:p>
                <a:pPr marL="102870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b="1" i="1" dirty="0">
                    <a:latin typeface="Gill Sans MT (Corps)"/>
                  </a:rPr>
                  <a:t>Value</a:t>
                </a:r>
                <a:r>
                  <a:rPr lang="fr-FR" i="1" dirty="0">
                    <a:latin typeface="Gill Sans MT (Corps)"/>
                  </a:rPr>
                  <a:t> </a:t>
                </a:r>
                <a:endParaRPr lang="fr-FR" dirty="0">
                  <a:latin typeface="Gill Sans MT (Corps)"/>
                </a:endParaRPr>
              </a:p>
              <a:p>
                <a:pPr marL="102870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i="1" dirty="0">
                    <a:latin typeface="Gill Sans MT (Corps)"/>
                  </a:rPr>
                  <a:t>	</a:t>
                </a:r>
                <a:r>
                  <a:rPr lang="fr-FR" i="1" dirty="0" err="1">
                    <a:latin typeface="Gill Sans MT (Corps)"/>
                  </a:rPr>
                  <a:t>empty</a:t>
                </a:r>
                <a:r>
                  <a:rPr lang="fr-FR" i="1" dirty="0">
                    <a:latin typeface="Gill Sans MT (Corps)"/>
                  </a:rPr>
                  <a:t> : liste, </a:t>
                </a:r>
                <a:endParaRPr lang="fr-FR" dirty="0">
                  <a:latin typeface="Gill Sans MT (Corps)"/>
                </a:endParaRPr>
              </a:p>
              <a:p>
                <a:pPr marL="102870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i="1" dirty="0">
                    <a:latin typeface="Gill Sans MT (Corps)"/>
                  </a:rPr>
                  <a:t>	</a:t>
                </a:r>
                <a:r>
                  <a:rPr lang="fr-FR" i="1" dirty="0" err="1">
                    <a:latin typeface="Gill Sans MT (Corps)"/>
                  </a:rPr>
                  <a:t>add</a:t>
                </a:r>
                <a:r>
                  <a:rPr lang="fr-FR" i="1" dirty="0">
                    <a:latin typeface="Gill Sans MT (Corps)"/>
                  </a:rPr>
                  <a:t>: int x liste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i="1" dirty="0">
                    <a:latin typeface="Gill Sans MT (Corps)"/>
                  </a:rPr>
                  <a:t> liste,              </a:t>
                </a:r>
                <a:endParaRPr lang="fr-FR" dirty="0">
                  <a:latin typeface="Gill Sans MT (Corps)"/>
                </a:endParaRPr>
              </a:p>
              <a:p>
                <a:pPr marL="102870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i="1" dirty="0">
                    <a:latin typeface="Gill Sans MT (Corps)"/>
                  </a:rPr>
                  <a:t>	</a:t>
                </a:r>
                <a:r>
                  <a:rPr lang="fr-FR" i="1" dirty="0" err="1">
                    <a:latin typeface="Gill Sans MT (Corps)"/>
                  </a:rPr>
                  <a:t>head</a:t>
                </a:r>
                <a:r>
                  <a:rPr lang="fr-FR" i="1" dirty="0">
                    <a:latin typeface="Gill Sans MT (Corps)"/>
                  </a:rPr>
                  <a:t> : liste </a:t>
                </a:r>
                <a:r>
                  <a:rPr lang="fr-FR" dirty="0">
                    <a:sym typeface="Symbol" panose="05050102010706020507" pitchFamily="18" charset="2"/>
                  </a:rPr>
                  <a:t>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∽⟶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𝐼𝑛𝑡</m:t>
                    </m:r>
                    <m:r>
                      <a:rPr lang="fr-FR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102870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i="1" dirty="0">
                    <a:latin typeface="Gill Sans MT (Corps)"/>
                  </a:rPr>
                  <a:t>	</a:t>
                </a:r>
                <a:r>
                  <a:rPr lang="fr-FR" i="1" dirty="0" err="1">
                    <a:latin typeface="Gill Sans MT (Corps)"/>
                  </a:rPr>
                  <a:t>tail</a:t>
                </a:r>
                <a:r>
                  <a:rPr lang="fr-FR" i="1" dirty="0">
                    <a:latin typeface="Gill Sans MT (Corps)"/>
                  </a:rPr>
                  <a:t> : liste </a:t>
                </a:r>
                <a:r>
                  <a:rPr lang="fr-FR" dirty="0">
                    <a:sym typeface="Symbol" panose="05050102010706020507" pitchFamily="18" charset="2"/>
                  </a:rPr>
                  <a:t>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∽⟶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𝑙𝑖𝑠𝑡𝑒</m:t>
                    </m:r>
                    <m:r>
                      <a:rPr lang="fr-FR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                  </m:t>
                    </m:r>
                  </m:oMath>
                </a14:m>
                <a:endParaRPr lang="fr-FR" dirty="0">
                  <a:latin typeface="Gill Sans MT (Corps)"/>
                </a:endParaRPr>
              </a:p>
              <a:p>
                <a:pPr marL="102870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b="1" i="1" dirty="0" err="1" smtClean="0">
                    <a:latin typeface="Gill Sans MT (Corps)"/>
                  </a:rPr>
                  <a:t>Axiom</a:t>
                </a:r>
                <a:endParaRPr lang="fr-FR" dirty="0">
                  <a:latin typeface="Gill Sans MT (Corps)"/>
                </a:endParaRPr>
              </a:p>
              <a:p>
                <a:pPr marL="102870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i="1" dirty="0">
                    <a:latin typeface="Gill Sans MT (Corps)"/>
                  </a:rPr>
                  <a:t>	</a:t>
                </a:r>
                <a:r>
                  <a:rPr lang="fr-FR" i="1" dirty="0" err="1">
                    <a:latin typeface="Gill Sans MT (Corps)"/>
                  </a:rPr>
                  <a:t>head</a:t>
                </a:r>
                <a:r>
                  <a:rPr lang="fr-FR" i="1" dirty="0">
                    <a:latin typeface="Gill Sans MT (Corps)"/>
                  </a:rPr>
                  <a:t> (</a:t>
                </a:r>
                <a:r>
                  <a:rPr lang="fr-FR" i="1" dirty="0" err="1">
                    <a:latin typeface="Gill Sans MT (Corps)"/>
                  </a:rPr>
                  <a:t>add</a:t>
                </a:r>
                <a:r>
                  <a:rPr lang="fr-FR" i="1" dirty="0">
                    <a:latin typeface="Gill Sans MT (Corps)"/>
                  </a:rPr>
                  <a:t> (</a:t>
                </a:r>
                <a:r>
                  <a:rPr lang="fr-FR" i="1" dirty="0" err="1">
                    <a:latin typeface="Gill Sans MT (Corps)"/>
                  </a:rPr>
                  <a:t>e,L</a:t>
                </a:r>
                <a:r>
                  <a:rPr lang="fr-FR" i="1" dirty="0">
                    <a:latin typeface="Gill Sans MT (Corps)"/>
                  </a:rPr>
                  <a:t>)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fr-FR" i="1" dirty="0">
                    <a:latin typeface="Gill Sans MT (Corps)"/>
                  </a:rPr>
                  <a:t> e</a:t>
                </a:r>
                <a:endParaRPr lang="fr-FR" dirty="0">
                  <a:latin typeface="Gill Sans MT (Corps)"/>
                </a:endParaRPr>
              </a:p>
              <a:p>
                <a:pPr marL="102870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i="1" dirty="0">
                    <a:latin typeface="Gill Sans MT (Corps)"/>
                  </a:rPr>
                  <a:t>	</a:t>
                </a:r>
                <a:r>
                  <a:rPr lang="fr-FR" i="1" dirty="0" err="1">
                    <a:latin typeface="Gill Sans MT (Corps)"/>
                  </a:rPr>
                  <a:t>tail</a:t>
                </a:r>
                <a:r>
                  <a:rPr lang="fr-FR" i="1" dirty="0">
                    <a:latin typeface="Gill Sans MT (Corps)"/>
                  </a:rPr>
                  <a:t> (</a:t>
                </a:r>
                <a:r>
                  <a:rPr lang="fr-FR" i="1" dirty="0" err="1">
                    <a:latin typeface="Gill Sans MT (Corps)"/>
                  </a:rPr>
                  <a:t>add</a:t>
                </a:r>
                <a:r>
                  <a:rPr lang="fr-FR" i="1" dirty="0">
                    <a:latin typeface="Gill Sans MT (Corps)"/>
                  </a:rPr>
                  <a:t> (e, L) = L </a:t>
                </a:r>
                <a:endParaRPr lang="fr-FR" dirty="0">
                  <a:latin typeface="Gill Sans MT (Corps)"/>
                </a:endParaRPr>
              </a:p>
              <a:p>
                <a:pPr marL="102870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i="1" dirty="0">
                    <a:latin typeface="Gill Sans MT (Corps)"/>
                  </a:rPr>
                  <a:t>	</a:t>
                </a:r>
                <a:r>
                  <a:rPr lang="fr-FR" i="1" dirty="0" err="1">
                    <a:latin typeface="Gill Sans MT (Corps)"/>
                  </a:rPr>
                  <a:t>tail</a:t>
                </a:r>
                <a:r>
                  <a:rPr lang="fr-FR" i="1" dirty="0">
                    <a:latin typeface="Gill Sans MT (Corps)"/>
                  </a:rPr>
                  <a:t> (</a:t>
                </a:r>
                <a:r>
                  <a:rPr lang="fr-FR" i="1" dirty="0" err="1">
                    <a:latin typeface="Gill Sans MT (Corps)"/>
                  </a:rPr>
                  <a:t>empty</a:t>
                </a:r>
                <a:r>
                  <a:rPr lang="fr-FR" i="1" dirty="0">
                    <a:latin typeface="Gill Sans MT (Corps)"/>
                  </a:rPr>
                  <a:t>) = </a:t>
                </a:r>
                <a:r>
                  <a:rPr lang="fr-FR" i="1" dirty="0" err="1">
                    <a:latin typeface="Gill Sans MT (Corps)"/>
                  </a:rPr>
                  <a:t>empty</a:t>
                </a:r>
                <a:r>
                  <a:rPr lang="fr-FR" i="1" dirty="0">
                    <a:latin typeface="Gill Sans MT (Corps)"/>
                  </a:rPr>
                  <a:t> </a:t>
                </a:r>
                <a:endParaRPr lang="fr-FR" dirty="0">
                  <a:latin typeface="Gill Sans MT (Corps)"/>
                </a:endParaRPr>
              </a:p>
              <a:p>
                <a:pPr marL="102870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i="1" dirty="0">
                    <a:latin typeface="Gill Sans MT (Corps)"/>
                  </a:rPr>
                  <a:t>	</a:t>
                </a:r>
                <a:r>
                  <a:rPr lang="fr-FR" i="1" dirty="0" err="1">
                    <a:latin typeface="Gill Sans MT (Corps)"/>
                  </a:rPr>
                  <a:t>add</a:t>
                </a:r>
                <a:r>
                  <a:rPr lang="fr-FR" i="1" dirty="0">
                    <a:latin typeface="Gill Sans MT (Corps)"/>
                  </a:rPr>
                  <a:t> (i, </a:t>
                </a:r>
                <a:r>
                  <a:rPr lang="fr-FR" i="1" dirty="0" err="1">
                    <a:latin typeface="Gill Sans MT (Corps)"/>
                  </a:rPr>
                  <a:t>empty</a:t>
                </a:r>
                <a:r>
                  <a:rPr lang="fr-FR" i="1" dirty="0">
                    <a:latin typeface="Gill Sans MT (Corps)"/>
                  </a:rPr>
                  <a:t>) </a:t>
                </a:r>
                <a:r>
                  <a:rPr lang="fr-FR" dirty="0"/>
                  <a:t>≠ </a:t>
                </a:r>
                <a:r>
                  <a:rPr lang="fr-FR" i="1" dirty="0" err="1">
                    <a:latin typeface="Gill Sans MT (Corps)"/>
                  </a:rPr>
                  <a:t>empty</a:t>
                </a:r>
                <a:r>
                  <a:rPr lang="fr-FR" i="1" dirty="0">
                    <a:latin typeface="Gill Sans MT (Corps)"/>
                  </a:rPr>
                  <a:t> </a:t>
                </a:r>
                <a:endParaRPr lang="fr-FR" dirty="0">
                  <a:latin typeface="Gill Sans MT (Corps)"/>
                </a:endParaRPr>
              </a:p>
              <a:p>
                <a:r>
                  <a:rPr lang="fr-FR" i="1" dirty="0">
                    <a:latin typeface="Gill Sans MT (Corps)"/>
                  </a:rPr>
                  <a:t>	</a:t>
                </a:r>
                <a:r>
                  <a:rPr lang="fr-FR" b="1" i="1" dirty="0">
                    <a:solidFill>
                      <a:srgbClr val="00B050"/>
                    </a:solidFill>
                    <a:latin typeface="Gill Sans MT (Corps)"/>
                  </a:rPr>
                  <a:t>End </a:t>
                </a:r>
                <a:endParaRPr lang="fr-FR" b="1" dirty="0">
                  <a:solidFill>
                    <a:srgbClr val="00B050"/>
                  </a:solidFill>
                  <a:latin typeface="Gill Sans MT (Corps)"/>
                </a:endParaRPr>
              </a:p>
              <a:p>
                <a:r>
                  <a:rPr lang="fr-FR" dirty="0">
                    <a:latin typeface="Cambria Math" panose="02040503050406030204" pitchFamily="18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EAEA856-76B3-465F-AEF8-418855C02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1779687"/>
                <a:ext cx="8182980" cy="4801314"/>
              </a:xfrm>
              <a:prstGeom prst="rect">
                <a:avLst/>
              </a:prstGeom>
              <a:blipFill rotWithShape="0">
                <a:blip r:embed="rId2"/>
                <a:stretch>
                  <a:fillRect l="-5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3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10493C9-6132-478E-BE34-D5D41C97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RSL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id="{2A14825C-5197-4E54-8380-59C5C95E455D}"/>
                  </a:ext>
                </a:extLst>
              </p:cNvPr>
              <p:cNvSpPr/>
              <p:nvPr/>
            </p:nvSpPr>
            <p:spPr>
              <a:xfrm>
                <a:off x="581191" y="2129806"/>
                <a:ext cx="9662739" cy="47754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3200" b="1" dirty="0" smtClean="0">
                    <a:solidFill>
                      <a:schemeClr val="accent1"/>
                    </a:solidFill>
                  </a:rPr>
                  <a:t>Définition d’une fonction par lambda expression 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Sa forme générale est la suivante: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b="1" i="1" smtClean="0">
                          <a:solidFill>
                            <a:schemeClr val="accent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𝛌</m:t>
                      </m:r>
                      <m:r>
                        <a:rPr lang="x-none" b="1">
                          <a:solidFill>
                            <a:schemeClr val="accent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x-none" b="1" i="1">
                          <a:solidFill>
                            <a:schemeClr val="accent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𝐯𝐚𝐫𝐢𝐚𝐛𝐥𝐞</m:t>
                      </m:r>
                      <m:r>
                        <a:rPr lang="x-none" b="1">
                          <a:solidFill>
                            <a:schemeClr val="accent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x-none" b="1" i="1">
                          <a:solidFill>
                            <a:schemeClr val="accent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b="1">
                          <a:solidFill>
                            <a:schemeClr val="accent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:&lt;</m:t>
                      </m:r>
                      <m:r>
                        <a:rPr lang="x-none" b="1" i="1">
                          <a:solidFill>
                            <a:schemeClr val="accent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𝐭𝐲𝐩𝐞</m:t>
                      </m:r>
                      <m:r>
                        <a:rPr lang="x-none" b="1">
                          <a:solidFill>
                            <a:schemeClr val="accent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nor/>
                        </m:rPr>
                        <a:rPr lang="fr-FR" b="1">
                          <a:solidFill>
                            <a:schemeClr val="accent1">
                              <a:lumMod val="90000"/>
                              <a:lumOff val="10000"/>
                            </a:schemeClr>
                          </a:solidFill>
                          <a:sym typeface="Symbol" panose="05050102010706020507" pitchFamily="18" charset="2"/>
                        </a:rPr>
                        <m:t></m:t>
                      </m:r>
                      <m:r>
                        <a:rPr lang="x-none" b="1">
                          <a:solidFill>
                            <a:schemeClr val="accent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x-none" b="1" i="1">
                          <a:solidFill>
                            <a:schemeClr val="accent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𝒆𝒙𝒑𝒓𝒆𝒔𝒔𝒊𝒐𝒏</m:t>
                      </m:r>
                      <m:r>
                        <a:rPr lang="x-none" b="1" i="1">
                          <a:solidFill>
                            <a:schemeClr val="accent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b="1" i="1">
                          <a:solidFill>
                            <a:schemeClr val="accent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x-none" b="1" i="1">
                          <a:solidFill>
                            <a:schemeClr val="accent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x-none" b="1" i="1">
                          <a:solidFill>
                            <a:schemeClr val="accent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𝐟𝐨𝐧𝐜𝐭𝐢𝐨𝐧</m:t>
                      </m:r>
                      <m:r>
                        <a:rPr lang="x-none" b="1">
                          <a:solidFill>
                            <a:schemeClr val="accent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x-none" b="1" dirty="0">
                  <a:solidFill>
                    <a:schemeClr val="accent1">
                      <a:lumMod val="90000"/>
                      <a:lumOff val="10000"/>
                    </a:schemeClr>
                  </a:solidFill>
                </a:endParaRPr>
              </a:p>
              <a:p>
                <a:r>
                  <a:rPr lang="fr-FR" dirty="0"/>
                  <a:t> </a:t>
                </a:r>
              </a:p>
              <a:p>
                <a:r>
                  <a:rPr lang="fr-FR" u="sng" dirty="0"/>
                  <a:t>Exemple:</a:t>
                </a:r>
                <a:endParaRPr lang="fr-FR" dirty="0"/>
              </a:p>
              <a:p>
                <a:r>
                  <a:rPr lang="fr-FR" dirty="0"/>
                  <a:t> </a:t>
                </a:r>
              </a:p>
              <a:p>
                <a:r>
                  <a:rPr lang="fr-FR" i="1" dirty="0"/>
                  <a:t>	</a:t>
                </a:r>
                <a:r>
                  <a:rPr lang="fr-FR" b="1" i="1" dirty="0"/>
                  <a:t>value</a:t>
                </a:r>
                <a:r>
                  <a:rPr lang="fr-FR" i="1" dirty="0"/>
                  <a:t> </a:t>
                </a:r>
                <a:endParaRPr lang="fr-FR" dirty="0"/>
              </a:p>
              <a:p>
                <a:r>
                  <a:rPr lang="fr-FR" i="1" dirty="0"/>
                  <a:t>		incrémentation : Int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𝐼𝑛𝑡</m:t>
                    </m:r>
                    <m:r>
                      <a:rPr lang="fr-FR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i="1" dirty="0"/>
                  <a:t>		Addition: </a:t>
                </a:r>
                <a:r>
                  <a:rPr lang="fr-FR" i="1" dirty="0" smtClean="0"/>
                  <a:t>Int x </a:t>
                </a:r>
                <a:r>
                  <a:rPr lang="fr-FR" i="1" dirty="0"/>
                  <a:t>Int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𝐼𝑛𝑡</m:t>
                    </m:r>
                    <m:r>
                      <a:rPr lang="fr-FR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i="1" dirty="0"/>
                  <a:t>		Condition : Bool x (Nat x Nat)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𝑁𝑎𝑡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i="1" dirty="0"/>
                  <a:t>	</a:t>
                </a:r>
                <a:r>
                  <a:rPr lang="fr-FR" b="1" i="1" dirty="0"/>
                  <a:t>axiom</a:t>
                </a:r>
                <a:endParaRPr lang="fr-FR" b="1" dirty="0"/>
              </a:p>
              <a:p>
                <a:r>
                  <a:rPr lang="fr-FR" i="1" dirty="0"/>
                  <a:t>		 incrémentation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≡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>
                        <a:latin typeface="Cambria Math" panose="02040503050406030204" pitchFamily="18" charset="0"/>
                      </a:rPr>
                      <m:t>: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𝐼𝑛𝑡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>
                        <a:sym typeface="Symbol" panose="05050102010706020507" pitchFamily="18" charset="2"/>
                      </a:rPr>
                      <m:t></m:t>
                    </m:r>
                    <m:r>
                      <a:rPr lang="fr-FR" b="0" i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fr-FR" dirty="0"/>
              </a:p>
              <a:p>
                <a:r>
                  <a:rPr lang="fr-FR" i="1" dirty="0"/>
                  <a:t>		Addition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≡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fr-FR">
                        <a:latin typeface="Cambria Math" panose="02040503050406030204" pitchFamily="18" charset="0"/>
                      </a:rPr>
                      <m:t>: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𝐼𝑛𝑡</m:t>
                    </m:r>
                    <m:r>
                      <m:rPr>
                        <m:nor/>
                      </m:rPr>
                      <a:rPr lang="fr-FR" i="1" dirty="0"/>
                      <m:t>x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𝐼𝑛𝑡</m:t>
                    </m:r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>
                        <a:sym typeface="Symbol" panose="05050102010706020507" pitchFamily="18" charset="2"/>
                      </a:rPr>
                      <m:t></m:t>
                    </m:r>
                    <m:r>
                      <a:rPr lang="fr-FR" b="0" i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r>
                  <a:rPr lang="fr-FR" i="1" dirty="0"/>
                  <a:t>		Condition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≡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fr-FR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fr-FR">
                        <a:latin typeface="Cambria Math" panose="02040503050406030204" pitchFamily="18" charset="0"/>
                      </a:rPr>
                      <m:t>: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𝐵𝑜𝑜𝑙</m:t>
                    </m:r>
                    <m:r>
                      <m:rPr>
                        <m:nor/>
                      </m:rPr>
                      <a:rPr lang="fr-FR" i="1" dirty="0"/>
                      <m:t>x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>
                            <a:latin typeface="Cambria Math" panose="02040503050406030204" pitchFamily="18" charset="0"/>
                          </a:rPr>
                          <m:t>𝑁𝑎𝑡</m:t>
                        </m:r>
                        <m:r>
                          <m:rPr>
                            <m:nor/>
                          </m:rPr>
                          <a:rPr lang="fr-FR" i="1" dirty="0"/>
                          <m:t>x</m:t>
                        </m:r>
                        <m:r>
                          <a:rPr lang="fr-FR">
                            <a:latin typeface="Cambria Math" panose="02040503050406030204" pitchFamily="18" charset="0"/>
                          </a:rPr>
                          <m:t>𝑁𝑎𝑡</m:t>
                        </m:r>
                      </m:e>
                    </m:d>
                    <m:r>
                      <m:rPr>
                        <m:nor/>
                      </m:rP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>
                        <a:sym typeface="Symbol" panose="05050102010706020507" pitchFamily="18" charset="2"/>
                      </a:rPr>
                      <m:t></m:t>
                    </m:r>
                    <m:r>
                      <a:rPr lang="fr-FR" b="0" i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𝑒𝑛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A14825C-5197-4E54-8380-59C5C95E45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1" y="2129806"/>
                <a:ext cx="9662739" cy="4775410"/>
              </a:xfrm>
              <a:prstGeom prst="rect">
                <a:avLst/>
              </a:prstGeom>
              <a:blipFill rotWithShape="0">
                <a:blip r:embed="rId2"/>
                <a:stretch>
                  <a:fillRect l="-1577" t="-1658" b="-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3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D21D46D-7EFB-42F0-BD62-47CB09705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nature de la spécification formelle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D3B85CFA-5BC6-460D-BCB3-7AAA17ABB783}"/>
              </a:ext>
            </a:extLst>
          </p:cNvPr>
          <p:cNvSpPr txBox="1"/>
          <p:nvPr/>
        </p:nvSpPr>
        <p:spPr>
          <a:xfrm>
            <a:off x="448669" y="2729756"/>
            <a:ext cx="52895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ctr"/>
            <a:r>
              <a:rPr lang="fr-FR" sz="2400" dirty="0"/>
              <a:t>La spécification formelle vise à exploiter:</a:t>
            </a:r>
          </a:p>
          <a:p>
            <a:pPr marL="742950" lvl="1" indent="-285750" algn="just" fontAlgn="ctr">
              <a:buFont typeface="Wingdings" panose="05000000000000000000" pitchFamily="2" charset="2"/>
              <a:buChar char="v"/>
            </a:pPr>
            <a:r>
              <a:rPr lang="fr-FR" sz="2400" b="1" dirty="0"/>
              <a:t>les techniques d'inférences</a:t>
            </a:r>
          </a:p>
          <a:p>
            <a:pPr marL="742950" lvl="1" indent="-285750" algn="just" fontAlgn="ctr">
              <a:buFont typeface="Wingdings" panose="05000000000000000000" pitchFamily="2" charset="2"/>
              <a:buChar char="v"/>
            </a:pPr>
            <a:r>
              <a:rPr lang="fr-FR" sz="2400" b="1" dirty="0"/>
              <a:t>les règles d'équivalence</a:t>
            </a:r>
            <a:r>
              <a:rPr lang="fr-FR" sz="2400" dirty="0"/>
              <a:t>. </a:t>
            </a:r>
          </a:p>
          <a:p>
            <a:pPr algn="just" fontAlgn="ctr"/>
            <a:endParaRPr lang="fr-FR" sz="2400" dirty="0"/>
          </a:p>
          <a:p>
            <a:pPr algn="just" fontAlgn="ctr"/>
            <a:r>
              <a:rPr lang="fr-FR" sz="2400" dirty="0"/>
              <a:t>Issus des mathématiques discrètes et de la logique; c’est pourquoi le langage utilisé est textuel.</a:t>
            </a:r>
          </a:p>
        </p:txBody>
      </p:sp>
      <p:graphicFrame>
        <p:nvGraphicFramePr>
          <p:cNvPr id="7" name="Diagramme 6">
            <a:extLst>
              <a:ext uri="{FF2B5EF4-FFF2-40B4-BE49-F238E27FC236}">
                <a16:creationId xmlns="" xmlns:a16="http://schemas.microsoft.com/office/drawing/2014/main" id="{429A661C-D356-438F-969F-637AE4893D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7796759"/>
              </p:ext>
            </p:extLst>
          </p:nvPr>
        </p:nvGraphicFramePr>
        <p:xfrm>
          <a:off x="4607337" y="1715956"/>
          <a:ext cx="7920111" cy="505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02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10493C9-6132-478E-BE34-D5D41C97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Le spectre du langage RSL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="" xmlns:a16="http://schemas.microsoft.com/office/drawing/2014/main" id="{6F3B5142-572E-493F-8E78-DAC7076A470A}"/>
              </a:ext>
            </a:extLst>
          </p:cNvPr>
          <p:cNvGrpSpPr/>
          <p:nvPr/>
        </p:nvGrpSpPr>
        <p:grpSpPr>
          <a:xfrm>
            <a:off x="581192" y="2444386"/>
            <a:ext cx="10802425" cy="3010163"/>
            <a:chOff x="581192" y="2192595"/>
            <a:chExt cx="10802425" cy="3010163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="" xmlns:a16="http://schemas.microsoft.com/office/drawing/2014/main" id="{D39D22EC-283D-40B5-A096-218F402987EB}"/>
                </a:ext>
              </a:extLst>
            </p:cNvPr>
            <p:cNvSpPr/>
            <p:nvPr/>
          </p:nvSpPr>
          <p:spPr>
            <a:xfrm>
              <a:off x="3994578" y="2192595"/>
              <a:ext cx="3975652" cy="9276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Spectre RSL</a:t>
              </a:r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="" xmlns:a16="http://schemas.microsoft.com/office/drawing/2014/main" id="{67809821-0A69-4A14-A6BC-B6A3EED026D2}"/>
                </a:ext>
              </a:extLst>
            </p:cNvPr>
            <p:cNvGrpSpPr/>
            <p:nvPr/>
          </p:nvGrpSpPr>
          <p:grpSpPr>
            <a:xfrm>
              <a:off x="581192" y="3758070"/>
              <a:ext cx="10802425" cy="1444688"/>
              <a:chOff x="581192" y="3758070"/>
              <a:chExt cx="10802425" cy="1444688"/>
            </a:xfrm>
          </p:grpSpPr>
          <p:sp>
            <p:nvSpPr>
              <p:cNvPr id="9" name="Rectangle : coins arrondis 8">
                <a:extLst>
                  <a:ext uri="{FF2B5EF4-FFF2-40B4-BE49-F238E27FC236}">
                    <a16:creationId xmlns="" xmlns:a16="http://schemas.microsoft.com/office/drawing/2014/main" id="{F23D4317-C97F-4015-85F0-919F0F005AEF}"/>
                  </a:ext>
                </a:extLst>
              </p:cNvPr>
              <p:cNvSpPr/>
              <p:nvPr/>
            </p:nvSpPr>
            <p:spPr>
              <a:xfrm>
                <a:off x="581192" y="3758070"/>
                <a:ext cx="10802425" cy="144468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9" name="Groupe 18">
                <a:extLst>
                  <a:ext uri="{FF2B5EF4-FFF2-40B4-BE49-F238E27FC236}">
                    <a16:creationId xmlns="" xmlns:a16="http://schemas.microsoft.com/office/drawing/2014/main" id="{A4DC23C3-EA77-4972-AC8E-B0395DD7FD38}"/>
                  </a:ext>
                </a:extLst>
              </p:cNvPr>
              <p:cNvGrpSpPr/>
              <p:nvPr/>
            </p:nvGrpSpPr>
            <p:grpSpPr>
              <a:xfrm>
                <a:off x="1025948" y="3797830"/>
                <a:ext cx="9583799" cy="1304455"/>
                <a:chOff x="1025948" y="3797830"/>
                <a:chExt cx="9583799" cy="1304455"/>
              </a:xfrm>
            </p:grpSpPr>
            <p:grpSp>
              <p:nvGrpSpPr>
                <p:cNvPr id="10" name="Groupe 9">
                  <a:extLst>
                    <a:ext uri="{FF2B5EF4-FFF2-40B4-BE49-F238E27FC236}">
                      <a16:creationId xmlns="" xmlns:a16="http://schemas.microsoft.com/office/drawing/2014/main" id="{FAC366BE-2EF6-41D0-A464-062C013F1443}"/>
                    </a:ext>
                  </a:extLst>
                </p:cNvPr>
                <p:cNvGrpSpPr/>
                <p:nvPr/>
              </p:nvGrpSpPr>
              <p:grpSpPr>
                <a:xfrm>
                  <a:off x="1025948" y="3797830"/>
                  <a:ext cx="2300348" cy="1243741"/>
                  <a:chOff x="2044754" y="1884"/>
                  <a:chExt cx="2300348" cy="1243741"/>
                </a:xfrm>
              </p:grpSpPr>
              <p:sp>
                <p:nvSpPr>
                  <p:cNvPr id="11" name="Rectangle : coins arrondis 10">
                    <a:extLst>
                      <a:ext uri="{FF2B5EF4-FFF2-40B4-BE49-F238E27FC236}">
                        <a16:creationId xmlns="" xmlns:a16="http://schemas.microsoft.com/office/drawing/2014/main" id="{554A959A-E644-4691-93CB-9AF971C2FD9B}"/>
                      </a:ext>
                    </a:extLst>
                  </p:cNvPr>
                  <p:cNvSpPr/>
                  <p:nvPr/>
                </p:nvSpPr>
                <p:spPr>
                  <a:xfrm>
                    <a:off x="2044754" y="1884"/>
                    <a:ext cx="2300348" cy="1243741"/>
                  </a:xfrm>
                  <a:prstGeom prst="roundRect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fr-FR" dirty="0"/>
                  </a:p>
                </p:txBody>
              </p:sp>
              <p:sp>
                <p:nvSpPr>
                  <p:cNvPr id="12" name="Rectangle : coins arrondis 4">
                    <a:extLst>
                      <a:ext uri="{FF2B5EF4-FFF2-40B4-BE49-F238E27FC236}">
                        <a16:creationId xmlns="" xmlns:a16="http://schemas.microsoft.com/office/drawing/2014/main" id="{8F4D351A-B56F-4B28-A149-6780D4E19CF4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468" y="62597"/>
                    <a:ext cx="2178920" cy="112231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21920" tIns="60960" rIns="121920" bIns="60960" numCol="1" spcCol="1270" anchor="ctr" anchorCtr="0">
                    <a:noAutofit/>
                  </a:bodyPr>
                  <a:lstStyle/>
                  <a:p>
                    <a:pPr marL="0" lvl="0" indent="0" algn="ctr" defTabSz="1422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fr-FR" sz="3200" kern="1200" dirty="0"/>
                      <a:t>applicatif </a:t>
                    </a:r>
                  </a:p>
                </p:txBody>
              </p:sp>
            </p:grpSp>
            <p:grpSp>
              <p:nvGrpSpPr>
                <p:cNvPr id="13" name="Groupe 12">
                  <a:extLst>
                    <a:ext uri="{FF2B5EF4-FFF2-40B4-BE49-F238E27FC236}">
                      <a16:creationId xmlns="" xmlns:a16="http://schemas.microsoft.com/office/drawing/2014/main" id="{84428129-6BA0-4A31-A20E-E90A97D1A041}"/>
                    </a:ext>
                  </a:extLst>
                </p:cNvPr>
                <p:cNvGrpSpPr/>
                <p:nvPr/>
              </p:nvGrpSpPr>
              <p:grpSpPr>
                <a:xfrm>
                  <a:off x="4956743" y="3858544"/>
                  <a:ext cx="2051322" cy="1243741"/>
                  <a:chOff x="2621712" y="-30047"/>
                  <a:chExt cx="2300348" cy="1882572"/>
                </a:xfrm>
              </p:grpSpPr>
              <p:sp>
                <p:nvSpPr>
                  <p:cNvPr id="14" name="Rectangle : coins arrondis 13">
                    <a:extLst>
                      <a:ext uri="{FF2B5EF4-FFF2-40B4-BE49-F238E27FC236}">
                        <a16:creationId xmlns="" xmlns:a16="http://schemas.microsoft.com/office/drawing/2014/main" id="{4710B630-D554-4DC9-90AE-9256799F9D84}"/>
                      </a:ext>
                    </a:extLst>
                  </p:cNvPr>
                  <p:cNvSpPr/>
                  <p:nvPr/>
                </p:nvSpPr>
                <p:spPr>
                  <a:xfrm>
                    <a:off x="2621712" y="-30047"/>
                    <a:ext cx="2300348" cy="1882572"/>
                  </a:xfrm>
                  <a:prstGeom prst="roundRect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5" name="Rectangle : coins arrondis 4">
                    <a:extLst>
                      <a:ext uri="{FF2B5EF4-FFF2-40B4-BE49-F238E27FC236}">
                        <a16:creationId xmlns="" xmlns:a16="http://schemas.microsoft.com/office/drawing/2014/main" id="{10A47758-9DFE-4887-A641-07CA088BB8F1}"/>
                      </a:ext>
                    </a:extLst>
                  </p:cNvPr>
                  <p:cNvSpPr txBox="1"/>
                  <p:nvPr/>
                </p:nvSpPr>
                <p:spPr>
                  <a:xfrm>
                    <a:off x="2741044" y="36670"/>
                    <a:ext cx="2116548" cy="169877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21920" tIns="60960" rIns="121920" bIns="60960" numCol="1" spcCol="1270" anchor="ctr" anchorCtr="0">
                    <a:noAutofit/>
                  </a:bodyPr>
                  <a:lstStyle/>
                  <a:p>
                    <a:pPr marL="0" lvl="0" indent="0" algn="ctr" defTabSz="1422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fr-FR" sz="3200" kern="1200" dirty="0"/>
                      <a:t>impératif </a:t>
                    </a:r>
                  </a:p>
                </p:txBody>
              </p:sp>
            </p:grpSp>
            <p:grpSp>
              <p:nvGrpSpPr>
                <p:cNvPr id="16" name="Groupe 15">
                  <a:extLst>
                    <a:ext uri="{FF2B5EF4-FFF2-40B4-BE49-F238E27FC236}">
                      <a16:creationId xmlns="" xmlns:a16="http://schemas.microsoft.com/office/drawing/2014/main" id="{000634E7-3DE3-4A5E-A98F-681A984CCA83}"/>
                    </a:ext>
                  </a:extLst>
                </p:cNvPr>
                <p:cNvGrpSpPr/>
                <p:nvPr/>
              </p:nvGrpSpPr>
              <p:grpSpPr>
                <a:xfrm>
                  <a:off x="7946059" y="3919259"/>
                  <a:ext cx="2663688" cy="1122312"/>
                  <a:chOff x="2044754" y="0"/>
                  <a:chExt cx="2300348" cy="3859367"/>
                </a:xfrm>
              </p:grpSpPr>
              <p:sp>
                <p:nvSpPr>
                  <p:cNvPr id="17" name="Rectangle : coins arrondis 16">
                    <a:extLst>
                      <a:ext uri="{FF2B5EF4-FFF2-40B4-BE49-F238E27FC236}">
                        <a16:creationId xmlns="" xmlns:a16="http://schemas.microsoft.com/office/drawing/2014/main" id="{15078014-6EA3-4B8E-9AD7-BF66A650CA81}"/>
                      </a:ext>
                    </a:extLst>
                  </p:cNvPr>
                  <p:cNvSpPr/>
                  <p:nvPr/>
                </p:nvSpPr>
                <p:spPr>
                  <a:xfrm>
                    <a:off x="2044754" y="0"/>
                    <a:ext cx="2300348" cy="3859367"/>
                  </a:xfrm>
                  <a:prstGeom prst="roundRect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8" name="Rectangle : coins arrondis 4">
                    <a:extLst>
                      <a:ext uri="{FF2B5EF4-FFF2-40B4-BE49-F238E27FC236}">
                        <a16:creationId xmlns="" xmlns:a16="http://schemas.microsoft.com/office/drawing/2014/main" id="{0D2E5C78-DC1C-4B01-9B7E-88B8D7E4BC10}"/>
                      </a:ext>
                    </a:extLst>
                  </p:cNvPr>
                  <p:cNvSpPr txBox="1"/>
                  <p:nvPr/>
                </p:nvSpPr>
                <p:spPr>
                  <a:xfrm>
                    <a:off x="2157048" y="112294"/>
                    <a:ext cx="2075760" cy="3634779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21920" tIns="60960" rIns="121920" bIns="60960" numCol="1" spcCol="1270" anchor="ctr" anchorCtr="0">
                    <a:noAutofit/>
                  </a:bodyPr>
                  <a:lstStyle/>
                  <a:p>
                    <a:pPr marL="0" lvl="0" indent="0" algn="ctr" defTabSz="14224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fr-FR" sz="3200" kern="1200" dirty="0"/>
                      <a:t>concurrent</a:t>
                    </a:r>
                  </a:p>
                </p:txBody>
              </p:sp>
            </p:grpSp>
          </p:grpSp>
        </p:grpSp>
        <p:cxnSp>
          <p:nvCxnSpPr>
            <p:cNvPr id="22" name="Connecteur droit 21">
              <a:extLst>
                <a:ext uri="{FF2B5EF4-FFF2-40B4-BE49-F238E27FC236}">
                  <a16:creationId xmlns="" xmlns:a16="http://schemas.microsoft.com/office/drawing/2014/main" id="{2798EB33-3827-4724-B38D-0F1397D55621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5982404" y="3120247"/>
              <a:ext cx="1" cy="63782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61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10493C9-6132-478E-BE34-D5D41C97A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2" y="738231"/>
            <a:ext cx="11029616" cy="822121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STRUCTURE D’UNE SPECIFICATION RSL</a:t>
            </a:r>
          </a:p>
        </p:txBody>
      </p:sp>
      <p:sp>
        <p:nvSpPr>
          <p:cNvPr id="8" name="Forme libre : forme 7">
            <a:extLst>
              <a:ext uri="{FF2B5EF4-FFF2-40B4-BE49-F238E27FC236}">
                <a16:creationId xmlns="" xmlns:a16="http://schemas.microsoft.com/office/drawing/2014/main" id="{933ACB9F-6259-4203-8542-5931E32A4882}"/>
              </a:ext>
            </a:extLst>
          </p:cNvPr>
          <p:cNvSpPr/>
          <p:nvPr/>
        </p:nvSpPr>
        <p:spPr>
          <a:xfrm>
            <a:off x="4160965" y="2367512"/>
            <a:ext cx="4514679" cy="4514679"/>
          </a:xfrm>
          <a:custGeom>
            <a:avLst/>
            <a:gdLst>
              <a:gd name="connsiteX0" fmla="*/ 0 w 4514679"/>
              <a:gd name="connsiteY0" fmla="*/ 2257340 h 4514679"/>
              <a:gd name="connsiteX1" fmla="*/ 2257340 w 4514679"/>
              <a:gd name="connsiteY1" fmla="*/ 0 h 4514679"/>
              <a:gd name="connsiteX2" fmla="*/ 4514680 w 4514679"/>
              <a:gd name="connsiteY2" fmla="*/ 2257340 h 4514679"/>
              <a:gd name="connsiteX3" fmla="*/ 2257340 w 4514679"/>
              <a:gd name="connsiteY3" fmla="*/ 4514680 h 4514679"/>
              <a:gd name="connsiteX4" fmla="*/ 0 w 4514679"/>
              <a:gd name="connsiteY4" fmla="*/ 2257340 h 4514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4679" h="4514679">
                <a:moveTo>
                  <a:pt x="0" y="2257340"/>
                </a:moveTo>
                <a:cubicBezTo>
                  <a:pt x="0" y="1010646"/>
                  <a:pt x="1010646" y="0"/>
                  <a:pt x="2257340" y="0"/>
                </a:cubicBezTo>
                <a:cubicBezTo>
                  <a:pt x="3504034" y="0"/>
                  <a:pt x="4514680" y="1010646"/>
                  <a:pt x="4514680" y="2257340"/>
                </a:cubicBezTo>
                <a:cubicBezTo>
                  <a:pt x="4514680" y="3504034"/>
                  <a:pt x="3504034" y="4514680"/>
                  <a:pt x="2257340" y="4514680"/>
                </a:cubicBezTo>
                <a:cubicBezTo>
                  <a:pt x="1010646" y="4514680"/>
                  <a:pt x="0" y="3504034"/>
                  <a:pt x="0" y="225734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6631" tIns="303965" rIns="1546632" bIns="3689977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1100" dirty="0"/>
          </a:p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1100" dirty="0"/>
          </a:p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600" dirty="0"/>
              <a:t>Une spécification est un ensemble de </a:t>
            </a:r>
            <a:r>
              <a:rPr lang="fr-FR" sz="1600" b="1" dirty="0"/>
              <a:t>MODULES</a:t>
            </a:r>
          </a:p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100" kern="1200" dirty="0"/>
          </a:p>
        </p:txBody>
      </p:sp>
      <p:sp>
        <p:nvSpPr>
          <p:cNvPr id="9" name="Forme libre : forme 8">
            <a:extLst>
              <a:ext uri="{FF2B5EF4-FFF2-40B4-BE49-F238E27FC236}">
                <a16:creationId xmlns="" xmlns:a16="http://schemas.microsoft.com/office/drawing/2014/main" id="{704956D8-96BC-4B79-80E6-D3C27F8C59A7}"/>
              </a:ext>
            </a:extLst>
          </p:cNvPr>
          <p:cNvSpPr/>
          <p:nvPr/>
        </p:nvSpPr>
        <p:spPr>
          <a:xfrm>
            <a:off x="4720198" y="3496181"/>
            <a:ext cx="3386009" cy="3386009"/>
          </a:xfrm>
          <a:custGeom>
            <a:avLst/>
            <a:gdLst>
              <a:gd name="connsiteX0" fmla="*/ 0 w 3386009"/>
              <a:gd name="connsiteY0" fmla="*/ 1693005 h 3386009"/>
              <a:gd name="connsiteX1" fmla="*/ 1693005 w 3386009"/>
              <a:gd name="connsiteY1" fmla="*/ 0 h 3386009"/>
              <a:gd name="connsiteX2" fmla="*/ 3386010 w 3386009"/>
              <a:gd name="connsiteY2" fmla="*/ 1693005 h 3386009"/>
              <a:gd name="connsiteX3" fmla="*/ 1693005 w 3386009"/>
              <a:gd name="connsiteY3" fmla="*/ 3386010 h 3386009"/>
              <a:gd name="connsiteX4" fmla="*/ 0 w 3386009"/>
              <a:gd name="connsiteY4" fmla="*/ 1693005 h 338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6009" h="3386009">
                <a:moveTo>
                  <a:pt x="0" y="1693005"/>
                </a:moveTo>
                <a:cubicBezTo>
                  <a:pt x="0" y="757984"/>
                  <a:pt x="757984" y="0"/>
                  <a:pt x="1693005" y="0"/>
                </a:cubicBezTo>
                <a:cubicBezTo>
                  <a:pt x="2628026" y="0"/>
                  <a:pt x="3386010" y="757984"/>
                  <a:pt x="3386010" y="1693005"/>
                </a:cubicBezTo>
                <a:cubicBezTo>
                  <a:pt x="3386010" y="2628026"/>
                  <a:pt x="2628026" y="3386010"/>
                  <a:pt x="1693005" y="3386010"/>
                </a:cubicBezTo>
                <a:cubicBezTo>
                  <a:pt x="757984" y="3386010"/>
                  <a:pt x="0" y="2628026"/>
                  <a:pt x="0" y="169300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2296" tIns="289858" rIns="982297" bIns="261773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600" kern="1200" dirty="0"/>
              <a:t>Un module est </a:t>
            </a:r>
            <a:r>
              <a:rPr lang="fr-FR" sz="1600" b="1" kern="1200" dirty="0"/>
              <a:t>OBJECT</a:t>
            </a:r>
            <a:r>
              <a:rPr lang="fr-FR" sz="1600" kern="1200" dirty="0"/>
              <a:t>  ou  </a:t>
            </a:r>
            <a:r>
              <a:rPr lang="fr-FR" sz="1600" b="1" kern="1200" dirty="0"/>
              <a:t>SCHEME</a:t>
            </a:r>
            <a:endParaRPr lang="fr-FR" sz="1600" kern="1200" dirty="0"/>
          </a:p>
        </p:txBody>
      </p:sp>
      <p:sp>
        <p:nvSpPr>
          <p:cNvPr id="10" name="Forme libre : forme 9">
            <a:extLst>
              <a:ext uri="{FF2B5EF4-FFF2-40B4-BE49-F238E27FC236}">
                <a16:creationId xmlns="" xmlns:a16="http://schemas.microsoft.com/office/drawing/2014/main" id="{D0EB2C5F-2C49-43FB-8A96-57266D8C2A7C}"/>
              </a:ext>
            </a:extLst>
          </p:cNvPr>
          <p:cNvSpPr/>
          <p:nvPr/>
        </p:nvSpPr>
        <p:spPr>
          <a:xfrm>
            <a:off x="5284533" y="4624851"/>
            <a:ext cx="2458370" cy="2257339"/>
          </a:xfrm>
          <a:custGeom>
            <a:avLst/>
            <a:gdLst>
              <a:gd name="connsiteX0" fmla="*/ 0 w 2257339"/>
              <a:gd name="connsiteY0" fmla="*/ 1128670 h 2257339"/>
              <a:gd name="connsiteX1" fmla="*/ 1128670 w 2257339"/>
              <a:gd name="connsiteY1" fmla="*/ 0 h 2257339"/>
              <a:gd name="connsiteX2" fmla="*/ 2257340 w 2257339"/>
              <a:gd name="connsiteY2" fmla="*/ 1128670 h 2257339"/>
              <a:gd name="connsiteX3" fmla="*/ 1128670 w 2257339"/>
              <a:gd name="connsiteY3" fmla="*/ 2257340 h 2257339"/>
              <a:gd name="connsiteX4" fmla="*/ 0 w 2257339"/>
              <a:gd name="connsiteY4" fmla="*/ 1128670 h 225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7339" h="2257339">
                <a:moveTo>
                  <a:pt x="0" y="1128670"/>
                </a:moveTo>
                <a:cubicBezTo>
                  <a:pt x="0" y="505323"/>
                  <a:pt x="505323" y="0"/>
                  <a:pt x="1128670" y="0"/>
                </a:cubicBezTo>
                <a:cubicBezTo>
                  <a:pt x="1752017" y="0"/>
                  <a:pt x="2257340" y="505323"/>
                  <a:pt x="2257340" y="1128670"/>
                </a:cubicBezTo>
                <a:cubicBezTo>
                  <a:pt x="2257340" y="1752017"/>
                  <a:pt x="1752017" y="2257340"/>
                  <a:pt x="1128670" y="2257340"/>
                </a:cubicBezTo>
                <a:cubicBezTo>
                  <a:pt x="505323" y="2257340"/>
                  <a:pt x="0" y="1752017"/>
                  <a:pt x="0" y="112867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8811" tIns="642567" rIns="408812" bIns="642567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600" dirty="0"/>
              <a:t>définis à partir d’une </a:t>
            </a:r>
            <a:r>
              <a:rPr lang="fr-FR" sz="1600" b="1" dirty="0"/>
              <a:t> expression de CLASSE </a:t>
            </a:r>
            <a:endParaRPr lang="fr-FR" sz="1600" dirty="0"/>
          </a:p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100" kern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2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10493C9-6132-478E-BE34-D5D41C97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EXPRESSION DE CLASSE</a:t>
            </a:r>
            <a:br>
              <a:rPr lang="fr-FR" b="1" dirty="0">
                <a:solidFill>
                  <a:schemeClr val="accent1"/>
                </a:solidFill>
              </a:rPr>
            </a:br>
            <a:r>
              <a:rPr lang="fr-FR" b="1" dirty="0"/>
              <a:t>EXPRESSION DE CLASSE</a:t>
            </a:r>
            <a:br>
              <a:rPr lang="fr-FR" b="1" dirty="0"/>
            </a:b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B398D731-80EA-453D-A796-CBEB726F0BD9}"/>
              </a:ext>
            </a:extLst>
          </p:cNvPr>
          <p:cNvSpPr txBox="1"/>
          <p:nvPr/>
        </p:nvSpPr>
        <p:spPr>
          <a:xfrm>
            <a:off x="581192" y="2134429"/>
            <a:ext cx="1075355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	</a:t>
            </a:r>
            <a:r>
              <a:rPr lang="fr-FR" sz="2500" dirty="0">
                <a:solidFill>
                  <a:srgbClr val="00B050"/>
                </a:solidFill>
              </a:rPr>
              <a:t>Class </a:t>
            </a:r>
          </a:p>
          <a:p>
            <a:r>
              <a:rPr lang="fr-FR" sz="2500" dirty="0"/>
              <a:t>		</a:t>
            </a:r>
            <a:r>
              <a:rPr lang="fr-FR" sz="2500" dirty="0">
                <a:solidFill>
                  <a:srgbClr val="FF0000"/>
                </a:solidFill>
              </a:rPr>
              <a:t>&lt;</a:t>
            </a:r>
            <a:r>
              <a:rPr lang="fr-FR" sz="2500" dirty="0" err="1">
                <a:solidFill>
                  <a:srgbClr val="FF0000"/>
                </a:solidFill>
              </a:rPr>
              <a:t>declaration</a:t>
            </a:r>
            <a:r>
              <a:rPr lang="fr-FR" sz="2500" dirty="0">
                <a:solidFill>
                  <a:srgbClr val="FF0000"/>
                </a:solidFill>
              </a:rPr>
              <a:t> 1&gt;</a:t>
            </a:r>
          </a:p>
          <a:p>
            <a:r>
              <a:rPr lang="fr-FR" sz="2500" dirty="0">
                <a:solidFill>
                  <a:srgbClr val="FF0000"/>
                </a:solidFill>
              </a:rPr>
              <a:t>		&lt;</a:t>
            </a:r>
            <a:r>
              <a:rPr lang="fr-FR" sz="2500" dirty="0" err="1">
                <a:solidFill>
                  <a:srgbClr val="FF0000"/>
                </a:solidFill>
              </a:rPr>
              <a:t>declaration</a:t>
            </a:r>
            <a:r>
              <a:rPr lang="fr-FR" sz="2500" dirty="0">
                <a:solidFill>
                  <a:srgbClr val="FF0000"/>
                </a:solidFill>
              </a:rPr>
              <a:t> 2&gt;</a:t>
            </a:r>
          </a:p>
          <a:p>
            <a:r>
              <a:rPr lang="fr-FR" sz="2500" dirty="0">
                <a:solidFill>
                  <a:srgbClr val="FF0000"/>
                </a:solidFill>
              </a:rPr>
              <a:t>         		  .</a:t>
            </a:r>
          </a:p>
          <a:p>
            <a:r>
              <a:rPr lang="fr-FR" sz="2500" dirty="0">
                <a:solidFill>
                  <a:srgbClr val="FF0000"/>
                </a:solidFill>
              </a:rPr>
              <a:t>    		         .</a:t>
            </a:r>
          </a:p>
          <a:p>
            <a:r>
              <a:rPr lang="fr-FR" sz="2500" dirty="0">
                <a:solidFill>
                  <a:srgbClr val="FF0000"/>
                </a:solidFill>
              </a:rPr>
              <a:t>           .</a:t>
            </a:r>
          </a:p>
          <a:p>
            <a:r>
              <a:rPr lang="fr-FR" sz="2500" dirty="0">
                <a:solidFill>
                  <a:srgbClr val="FF0000"/>
                </a:solidFill>
              </a:rPr>
              <a:t>		&lt;</a:t>
            </a:r>
            <a:r>
              <a:rPr lang="fr-FR" sz="2500" dirty="0" err="1" smtClean="0">
                <a:solidFill>
                  <a:srgbClr val="FF0000"/>
                </a:solidFill>
              </a:rPr>
              <a:t>declaration</a:t>
            </a:r>
            <a:r>
              <a:rPr lang="fr-FR" sz="2500" dirty="0" smtClean="0">
                <a:solidFill>
                  <a:srgbClr val="FF0000"/>
                </a:solidFill>
              </a:rPr>
              <a:t> n&gt;</a:t>
            </a:r>
            <a:endParaRPr lang="fr-FR" sz="2500" dirty="0">
              <a:solidFill>
                <a:srgbClr val="FF0000"/>
              </a:solidFill>
            </a:endParaRPr>
          </a:p>
          <a:p>
            <a:r>
              <a:rPr lang="fr-FR" sz="2500" dirty="0"/>
              <a:t> </a:t>
            </a:r>
          </a:p>
          <a:p>
            <a:r>
              <a:rPr lang="fr-FR" sz="2500" dirty="0"/>
              <a:t>	</a:t>
            </a:r>
            <a:r>
              <a:rPr lang="fr-FR" sz="2500" dirty="0">
                <a:solidFill>
                  <a:srgbClr val="00B050"/>
                </a:solidFill>
              </a:rPr>
              <a:t>End</a:t>
            </a:r>
            <a:r>
              <a:rPr lang="fr-FR" sz="2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678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10493C9-6132-478E-BE34-D5D41C97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EXPRESSION DE CLASSE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B398D731-80EA-453D-A796-CBEB726F0BD9}"/>
              </a:ext>
            </a:extLst>
          </p:cNvPr>
          <p:cNvSpPr txBox="1"/>
          <p:nvPr/>
        </p:nvSpPr>
        <p:spPr>
          <a:xfrm>
            <a:off x="374715" y="2358445"/>
            <a:ext cx="551480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3200" b="1" dirty="0">
              <a:solidFill>
                <a:schemeClr val="accent1"/>
              </a:solidFill>
            </a:endParaRPr>
          </a:p>
          <a:p>
            <a:endParaRPr lang="fr-FR" dirty="0"/>
          </a:p>
          <a:p>
            <a:r>
              <a:rPr lang="fr-FR" dirty="0"/>
              <a:t>	</a:t>
            </a:r>
            <a:r>
              <a:rPr lang="fr-FR" sz="2500" dirty="0">
                <a:solidFill>
                  <a:srgbClr val="00B050"/>
                </a:solidFill>
              </a:rPr>
              <a:t>Class </a:t>
            </a:r>
          </a:p>
          <a:p>
            <a:r>
              <a:rPr lang="fr-FR" sz="2500" dirty="0"/>
              <a:t>		</a:t>
            </a:r>
            <a:r>
              <a:rPr lang="fr-FR" sz="2500" b="1" dirty="0"/>
              <a:t>type</a:t>
            </a:r>
            <a:r>
              <a:rPr lang="fr-FR" sz="2500" dirty="0"/>
              <a:t> </a:t>
            </a:r>
          </a:p>
          <a:p>
            <a:r>
              <a:rPr lang="fr-FR" sz="2500" dirty="0"/>
              <a:t>			…</a:t>
            </a:r>
          </a:p>
          <a:p>
            <a:r>
              <a:rPr lang="fr-FR" sz="2500" dirty="0"/>
              <a:t>		</a:t>
            </a:r>
            <a:r>
              <a:rPr lang="fr-FR" sz="2500" b="1" dirty="0"/>
              <a:t>value</a:t>
            </a:r>
          </a:p>
          <a:p>
            <a:r>
              <a:rPr lang="fr-FR" sz="2500" dirty="0"/>
              <a:t>			….</a:t>
            </a:r>
          </a:p>
          <a:p>
            <a:r>
              <a:rPr lang="fr-FR" sz="2500" dirty="0"/>
              <a:t>		</a:t>
            </a:r>
            <a:r>
              <a:rPr lang="fr-FR" sz="2500" b="1" dirty="0"/>
              <a:t>axiom</a:t>
            </a:r>
          </a:p>
          <a:p>
            <a:r>
              <a:rPr lang="fr-FR" sz="2500" dirty="0"/>
              <a:t>			…. </a:t>
            </a:r>
          </a:p>
          <a:p>
            <a:r>
              <a:rPr lang="fr-FR" sz="2500" dirty="0"/>
              <a:t>	</a:t>
            </a:r>
            <a:r>
              <a:rPr lang="fr-FR" sz="2500" dirty="0">
                <a:solidFill>
                  <a:srgbClr val="00B050"/>
                </a:solidFill>
              </a:rPr>
              <a:t>End</a:t>
            </a:r>
            <a:r>
              <a:rPr lang="fr-FR" sz="2500" dirty="0"/>
              <a:t> 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46F9734E-A651-4C25-9C22-171522F4BE14}"/>
              </a:ext>
            </a:extLst>
          </p:cNvPr>
          <p:cNvGrpSpPr/>
          <p:nvPr/>
        </p:nvGrpSpPr>
        <p:grpSpPr>
          <a:xfrm>
            <a:off x="2574387" y="3714273"/>
            <a:ext cx="3905925" cy="707886"/>
            <a:chOff x="2574388" y="3714273"/>
            <a:chExt cx="6175714" cy="707886"/>
          </a:xfrm>
        </p:grpSpPr>
        <p:sp>
          <p:nvSpPr>
            <p:cNvPr id="5" name="ZoneTexte 4">
              <a:extLst>
                <a:ext uri="{FF2B5EF4-FFF2-40B4-BE49-F238E27FC236}">
                  <a16:creationId xmlns="" xmlns:a16="http://schemas.microsoft.com/office/drawing/2014/main" id="{7D7FABCD-C52D-42BB-8CCF-3B12EC0B5DFA}"/>
                </a:ext>
              </a:extLst>
            </p:cNvPr>
            <p:cNvSpPr txBox="1"/>
            <p:nvPr/>
          </p:nvSpPr>
          <p:spPr>
            <a:xfrm>
              <a:off x="5672727" y="3714273"/>
              <a:ext cx="30773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rgbClr val="00B050"/>
                  </a:solidFill>
                </a:rPr>
                <a:t>entités structurantes </a:t>
              </a:r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="" xmlns:a16="http://schemas.microsoft.com/office/drawing/2014/main" id="{DA02DDAE-F4AF-4E36-BBDD-FBDCD321D9FE}"/>
                </a:ext>
              </a:extLst>
            </p:cNvPr>
            <p:cNvCxnSpPr/>
            <p:nvPr/>
          </p:nvCxnSpPr>
          <p:spPr>
            <a:xfrm flipH="1">
              <a:off x="2574388" y="3953025"/>
              <a:ext cx="29964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e 10">
            <a:extLst>
              <a:ext uri="{FF2B5EF4-FFF2-40B4-BE49-F238E27FC236}">
                <a16:creationId xmlns="" xmlns:a16="http://schemas.microsoft.com/office/drawing/2014/main" id="{6694A203-64C9-457A-B5D7-03F56AB0DAF3}"/>
              </a:ext>
            </a:extLst>
          </p:cNvPr>
          <p:cNvGrpSpPr/>
          <p:nvPr/>
        </p:nvGrpSpPr>
        <p:grpSpPr>
          <a:xfrm>
            <a:off x="2642380" y="4475825"/>
            <a:ext cx="3678139" cy="400110"/>
            <a:chOff x="2642380" y="4475825"/>
            <a:chExt cx="5828168" cy="400110"/>
          </a:xfrm>
        </p:grpSpPr>
        <p:sp>
          <p:nvSpPr>
            <p:cNvPr id="4" name="ZoneTexte 3">
              <a:extLst>
                <a:ext uri="{FF2B5EF4-FFF2-40B4-BE49-F238E27FC236}">
                  <a16:creationId xmlns="" xmlns:a16="http://schemas.microsoft.com/office/drawing/2014/main" id="{11B855E6-08FD-4DC8-8302-0A20F58A7808}"/>
                </a:ext>
              </a:extLst>
            </p:cNvPr>
            <p:cNvSpPr txBox="1"/>
            <p:nvPr/>
          </p:nvSpPr>
          <p:spPr>
            <a:xfrm>
              <a:off x="5734786" y="4475825"/>
              <a:ext cx="27357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rgbClr val="00B050"/>
                  </a:solidFill>
                </a:rPr>
                <a:t>opérations </a:t>
              </a:r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="" xmlns:a16="http://schemas.microsoft.com/office/drawing/2014/main" id="{C7A194A4-89C8-41E2-A6FC-9937B32AD025}"/>
                </a:ext>
              </a:extLst>
            </p:cNvPr>
            <p:cNvCxnSpPr/>
            <p:nvPr/>
          </p:nvCxnSpPr>
          <p:spPr>
            <a:xfrm flipH="1">
              <a:off x="2642380" y="4696269"/>
              <a:ext cx="29964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="" xmlns:a16="http://schemas.microsoft.com/office/drawing/2014/main" id="{EA703F36-A8EF-4DE4-A0EC-D4C8CF0FBAC7}"/>
              </a:ext>
            </a:extLst>
          </p:cNvPr>
          <p:cNvGrpSpPr/>
          <p:nvPr/>
        </p:nvGrpSpPr>
        <p:grpSpPr>
          <a:xfrm>
            <a:off x="2710375" y="5272746"/>
            <a:ext cx="2852160" cy="400110"/>
            <a:chOff x="2710375" y="5272746"/>
            <a:chExt cx="6128818" cy="400110"/>
          </a:xfrm>
        </p:grpSpPr>
        <p:sp>
          <p:nvSpPr>
            <p:cNvPr id="6" name="ZoneTexte 5">
              <a:extLst>
                <a:ext uri="{FF2B5EF4-FFF2-40B4-BE49-F238E27FC236}">
                  <a16:creationId xmlns="" xmlns:a16="http://schemas.microsoft.com/office/drawing/2014/main" id="{872F266F-0AD3-4A2B-B6BF-60721A6231D5}"/>
                </a:ext>
              </a:extLst>
            </p:cNvPr>
            <p:cNvSpPr txBox="1"/>
            <p:nvPr/>
          </p:nvSpPr>
          <p:spPr>
            <a:xfrm>
              <a:off x="5842775" y="5272746"/>
              <a:ext cx="29964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rgbClr val="00B050"/>
                  </a:solidFill>
                </a:rPr>
                <a:t>Invariants </a:t>
              </a:r>
            </a:p>
          </p:txBody>
        </p:sp>
        <p:cxnSp>
          <p:nvCxnSpPr>
            <p:cNvPr id="10" name="Connecteur droit avec flèche 9">
              <a:extLst>
                <a:ext uri="{FF2B5EF4-FFF2-40B4-BE49-F238E27FC236}">
                  <a16:creationId xmlns="" xmlns:a16="http://schemas.microsoft.com/office/drawing/2014/main" id="{EB4A6AB5-5B25-402C-BB99-AB51D60101FC}"/>
                </a:ext>
              </a:extLst>
            </p:cNvPr>
            <p:cNvCxnSpPr/>
            <p:nvPr/>
          </p:nvCxnSpPr>
          <p:spPr>
            <a:xfrm flipH="1">
              <a:off x="2710375" y="5495779"/>
              <a:ext cx="29964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="" xmlns:a16="http://schemas.microsoft.com/office/drawing/2014/main" id="{7F0C21BF-B95B-42A2-91F6-3A8BA3A4E92D}"/>
                  </a:ext>
                </a:extLst>
              </p:cNvPr>
              <p:cNvSpPr txBox="1"/>
              <p:nvPr/>
            </p:nvSpPr>
            <p:spPr>
              <a:xfrm>
                <a:off x="6866769" y="2988109"/>
                <a:ext cx="5229711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i="1" dirty="0"/>
                  <a:t>	</a:t>
                </a:r>
                <a:r>
                  <a:rPr lang="fr-FR" b="1" i="1" dirty="0"/>
                  <a:t>Class</a:t>
                </a:r>
                <a:r>
                  <a:rPr lang="fr-FR" i="1" dirty="0"/>
                  <a:t> </a:t>
                </a:r>
                <a:endParaRPr lang="fr-FR" dirty="0"/>
              </a:p>
              <a:p>
                <a:r>
                  <a:rPr lang="fr-FR" dirty="0"/>
                  <a:t>		</a:t>
                </a:r>
                <a:r>
                  <a:rPr lang="fr-FR" i="1" u="sng" dirty="0"/>
                  <a:t>Type</a:t>
                </a:r>
                <a:endParaRPr lang="fr-FR" dirty="0"/>
              </a:p>
              <a:p>
                <a:r>
                  <a:rPr lang="fr-FR" i="1" dirty="0"/>
                  <a:t>			Person, </a:t>
                </a:r>
                <a:endParaRPr lang="fr-FR" dirty="0"/>
              </a:p>
              <a:p>
                <a:r>
                  <a:rPr lang="fr-FR" i="1" dirty="0"/>
                  <a:t>			Database = person-set </a:t>
                </a:r>
                <a:endParaRPr lang="fr-FR" dirty="0"/>
              </a:p>
              <a:p>
                <a:r>
                  <a:rPr lang="fr-FR" dirty="0"/>
                  <a:t>		</a:t>
                </a:r>
                <a:r>
                  <a:rPr lang="fr-FR" i="1" u="sng" dirty="0"/>
                  <a:t>Value </a:t>
                </a:r>
                <a:endParaRPr lang="fr-FR" dirty="0"/>
              </a:p>
              <a:p>
                <a:r>
                  <a:rPr lang="fr-FR" i="1" dirty="0"/>
                  <a:t>			Register: person x database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i="1" dirty="0"/>
                  <a:t> database, </a:t>
                </a:r>
                <a:endParaRPr lang="fr-FR" dirty="0"/>
              </a:p>
              <a:p>
                <a:r>
                  <a:rPr lang="fr-FR" i="1" dirty="0"/>
                  <a:t>			Check: person x database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fr-FR" i="1" dirty="0"/>
                  <a:t> Bool</a:t>
                </a:r>
                <a:endParaRPr lang="fr-FR" dirty="0"/>
              </a:p>
              <a:p>
                <a:r>
                  <a:rPr lang="fr-FR" i="1" dirty="0"/>
                  <a:t>		</a:t>
                </a:r>
                <a:r>
                  <a:rPr lang="fr-FR" i="1" u="sng" dirty="0"/>
                  <a:t>Axiome</a:t>
                </a:r>
                <a:endParaRPr lang="fr-FR" dirty="0"/>
              </a:p>
              <a:p>
                <a:r>
                  <a:rPr lang="fr-FR" dirty="0"/>
                  <a:t>			∀</a:t>
                </a:r>
                <a:r>
                  <a:rPr lang="fr-FR" i="1" dirty="0"/>
                  <a:t> P: Person, db:database</a:t>
                </a:r>
                <a:r>
                  <a:rPr lang="fr-FR" dirty="0">
                    <a:sym typeface="Symbol" panose="05050102010706020507" pitchFamily="18" charset="2"/>
                  </a:rPr>
                  <a:t></a:t>
                </a:r>
              </a:p>
              <a:p>
                <a:r>
                  <a:rPr lang="fr-FR" i="1" dirty="0">
                    <a:sym typeface="Symbol" panose="05050102010706020507" pitchFamily="18" charset="2"/>
                  </a:rPr>
                  <a:t>            		</a:t>
                </a:r>
                <a:r>
                  <a:rPr lang="fr-FR" i="1" dirty="0"/>
                  <a:t>register (P, db) ≡ </a:t>
                </a:r>
                <a:r>
                  <a:rPr lang="fr-FR" i="1" dirty="0" smtClean="0"/>
                  <a:t>({</a:t>
                </a:r>
                <a:r>
                  <a:rPr lang="fr-FR" i="1" dirty="0"/>
                  <a:t>P} U </a:t>
                </a:r>
                <a:r>
                  <a:rPr lang="fr-FR" i="1" dirty="0" err="1" smtClean="0"/>
                  <a:t>db</a:t>
                </a:r>
                <a:r>
                  <a:rPr lang="fr-FR" i="1" dirty="0" smtClean="0"/>
                  <a:t>), </a:t>
                </a:r>
                <a:endParaRPr lang="fr-FR" i="1" dirty="0"/>
              </a:p>
              <a:p>
                <a:r>
                  <a:rPr lang="fr-FR" i="1" dirty="0"/>
                  <a:t>			check (P, db) ≡ (P ∈ db)</a:t>
                </a:r>
                <a:endParaRPr lang="fr-FR" dirty="0"/>
              </a:p>
              <a:p>
                <a:r>
                  <a:rPr lang="fr-FR" b="1" dirty="0"/>
                  <a:t>	End</a:t>
                </a:r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F0C21BF-B95B-42A2-91F6-3A8BA3A4E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769" y="2988109"/>
                <a:ext cx="5229711" cy="3416320"/>
              </a:xfrm>
              <a:prstGeom prst="rect">
                <a:avLst/>
              </a:prstGeom>
              <a:blipFill rotWithShape="0">
                <a:blip r:embed="rId2"/>
                <a:stretch>
                  <a:fillRect t="-891" r="-233" b="-1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03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10493C9-6132-478E-BE34-D5D41C97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Les TYPES </a:t>
            </a:r>
            <a:r>
              <a:rPr lang="fr-FR" b="1" dirty="0" err="1"/>
              <a:t>elementaires</a:t>
            </a:r>
            <a:endParaRPr lang="fr-FR" b="1" dirty="0"/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7A03020F-3913-4238-8C0F-64185D30F0A3}"/>
              </a:ext>
            </a:extLst>
          </p:cNvPr>
          <p:cNvSpPr txBox="1"/>
          <p:nvPr/>
        </p:nvSpPr>
        <p:spPr>
          <a:xfrm>
            <a:off x="581192" y="1895002"/>
            <a:ext cx="566058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3200" dirty="0"/>
          </a:p>
          <a:p>
            <a:pPr marL="285750" indent="-285750">
              <a:buFontTx/>
              <a:buChar char="-"/>
            </a:pPr>
            <a:r>
              <a:rPr lang="fr-FR" sz="3200" dirty="0"/>
              <a:t>Int </a:t>
            </a:r>
          </a:p>
          <a:p>
            <a:pPr marL="285750" indent="-285750">
              <a:buFontTx/>
              <a:buChar char="-"/>
            </a:pPr>
            <a:r>
              <a:rPr lang="fr-FR" sz="3200" dirty="0"/>
              <a:t>Nat </a:t>
            </a:r>
          </a:p>
          <a:p>
            <a:pPr marL="285750" indent="-285750">
              <a:buFontTx/>
              <a:buChar char="-"/>
            </a:pPr>
            <a:r>
              <a:rPr lang="fr-FR" sz="3200" dirty="0"/>
              <a:t>Bool </a:t>
            </a:r>
          </a:p>
          <a:p>
            <a:pPr marL="285750" indent="-285750">
              <a:buFontTx/>
              <a:buChar char="-"/>
            </a:pPr>
            <a:r>
              <a:rPr lang="fr-FR" sz="3200" dirty="0"/>
              <a:t>Real </a:t>
            </a:r>
          </a:p>
          <a:p>
            <a:pPr marL="285750" indent="-285750">
              <a:buFontTx/>
              <a:buChar char="-"/>
            </a:pPr>
            <a:r>
              <a:rPr lang="fr-FR" sz="3200" dirty="0"/>
              <a:t>Char </a:t>
            </a:r>
          </a:p>
          <a:p>
            <a:pPr marL="285750" indent="-285750">
              <a:buFontTx/>
              <a:buChar char="-"/>
            </a:pPr>
            <a:r>
              <a:rPr lang="fr-FR" sz="3200" dirty="0" err="1"/>
              <a:t>Text</a:t>
            </a:r>
            <a:r>
              <a:rPr lang="fr-FR" sz="32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3200" dirty="0"/>
              <a:t>Unit </a:t>
            </a:r>
          </a:p>
          <a:p>
            <a:pPr marL="285750" indent="-285750">
              <a:buFontTx/>
              <a:buChar char="-"/>
            </a:pPr>
            <a:r>
              <a:rPr lang="fr-FR" sz="3200" dirty="0"/>
              <a:t>SORT //  C’est un type abstrait  </a:t>
            </a:r>
          </a:p>
          <a:p>
            <a:r>
              <a:rPr lang="fr-FR" sz="3200" dirty="0"/>
              <a:t> </a:t>
            </a:r>
          </a:p>
          <a:p>
            <a:endParaRPr lang="fr-FR" sz="3200" dirty="0"/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90812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au 6">
                <a:extLst>
                  <a:ext uri="{FF2B5EF4-FFF2-40B4-BE49-F238E27FC236}">
                    <a16:creationId xmlns="" xmlns:a16="http://schemas.microsoft.com/office/drawing/2014/main" id="{E2308265-59AD-4E9F-8E71-E5C18F2872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1506641"/>
                  </p:ext>
                </p:extLst>
              </p:nvPr>
            </p:nvGraphicFramePr>
            <p:xfrm>
              <a:off x="2212162" y="91440"/>
              <a:ext cx="8111283" cy="6766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3761">
                      <a:extLst>
                        <a:ext uri="{9D8B030D-6E8A-4147-A177-3AD203B41FA5}">
                          <a16:colId xmlns="" xmlns:a16="http://schemas.microsoft.com/office/drawing/2014/main" val="2287547269"/>
                        </a:ext>
                      </a:extLst>
                    </a:gridCol>
                    <a:gridCol w="2703761">
                      <a:extLst>
                        <a:ext uri="{9D8B030D-6E8A-4147-A177-3AD203B41FA5}">
                          <a16:colId xmlns="" xmlns:a16="http://schemas.microsoft.com/office/drawing/2014/main" val="707653790"/>
                        </a:ext>
                      </a:extLst>
                    </a:gridCol>
                    <a:gridCol w="2703761">
                      <a:extLst>
                        <a:ext uri="{9D8B030D-6E8A-4147-A177-3AD203B41FA5}">
                          <a16:colId xmlns="" xmlns:a16="http://schemas.microsoft.com/office/drawing/2014/main" val="1910394578"/>
                        </a:ext>
                      </a:extLst>
                    </a:gridCol>
                  </a:tblGrid>
                  <a:tr h="263017">
                    <a:tc>
                      <a:txBody>
                        <a:bodyPr/>
                        <a:lstStyle/>
                        <a:p>
                          <a:r>
                            <a:rPr lang="fr-FR" sz="1600" dirty="0"/>
                            <a:t>Opérateurs arithmétiques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600" dirty="0"/>
                            <a:t>Opérateurs relationnels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600" dirty="0"/>
                            <a:t>Opérateurs de conversion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32884645"/>
                      </a:ext>
                    </a:extLst>
                  </a:tr>
                  <a:tr h="368825">
                    <a:tc>
                      <a:txBody>
                        <a:bodyPr/>
                        <a:lstStyle/>
                        <a:p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= : int x int 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⟶</m:t>
                              </m:r>
                            </m:oMath>
                          </a14:m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Bool</a:t>
                          </a:r>
                          <a:endParaRPr lang="fr-F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  (</a:t>
                          </a:r>
                          <a:r>
                            <a:rPr lang="fr-FR" sz="160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X,y</a:t>
                          </a:r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 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⟶</m:t>
                              </m:r>
                              <m:r>
                                <a:rPr lang="fr-FR" sz="16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lang="fr-FR" sz="1600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fr-F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∽</m:t>
                                </m:r>
                                <m:r>
                                  <a:rPr lang="x-none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𝐵𝑜𝑜𝑙</m:t>
                                </m:r>
                                <m:r>
                                  <a:rPr lang="x-none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⟶</m:t>
                                </m:r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𝐵𝑜𝑜𝑙</m:t>
                                </m:r>
                                <m:r>
                                  <a:rPr lang="x-none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x-none" sz="1600" dirty="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/>
                    </a:tc>
                    <a:tc>
                      <a:txBody>
                        <a:bodyPr/>
                        <a:lstStyle/>
                        <a:p>
                          <a:endParaRPr lang="fr-FR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660596782"/>
                      </a:ext>
                    </a:extLst>
                  </a:tr>
                  <a:tr h="357359">
                    <a:tc>
                      <a:txBody>
                        <a:bodyPr/>
                        <a:lstStyle/>
                        <a:p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&lt; : int x int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⟶</m:t>
                              </m:r>
                            </m:oMath>
                          </a14:m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Bool </a:t>
                          </a:r>
                          <a:endParaRPr lang="fr-F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  (</a:t>
                          </a:r>
                          <a:r>
                            <a:rPr lang="fr-FR" sz="160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x,y</a:t>
                          </a:r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⟶(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&lt;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fr-F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∧:</m:t>
                                </m:r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𝐵𝑜𝑜𝑙</m:t>
                                </m:r>
                                <m:r>
                                  <a:rPr lang="x-none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x-none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𝐵𝑜𝑜𝑙</m:t>
                                </m:r>
                                <m:r>
                                  <a:rPr lang="x-none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⟶</m:t>
                                </m:r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𝐵𝑜𝑜𝑙</m:t>
                                </m:r>
                                <m:r>
                                  <a:rPr lang="x-none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x-none" sz="1600" dirty="0"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 dirty="0">
                              <a:effectLst/>
                              <a:latin typeface="Calibri" panose="020F0502020204030204" pitchFamily="34" charset="0"/>
                            </a:rPr>
                            <a:t>                     </a:t>
                          </a:r>
                          <a:r>
                            <a:rPr lang="fr-FR" sz="1600" i="1" dirty="0">
                              <a:effectLst/>
                              <a:latin typeface="Cambria" panose="02040503050406030204" pitchFamily="18" charset="0"/>
                            </a:rPr>
                            <a:t>(</a:t>
                          </a:r>
                          <a:r>
                            <a:rPr lang="fr-FR" sz="1600" i="1" dirty="0" err="1">
                              <a:effectLst/>
                              <a:latin typeface="Cambria" panose="02040503050406030204" pitchFamily="18" charset="0"/>
                            </a:rPr>
                            <a:t>x,y</a:t>
                          </a:r>
                          <a:r>
                            <a:rPr lang="fr-FR" sz="1600" i="1" dirty="0">
                              <a:effectLst/>
                              <a:latin typeface="Cambria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fr-FR" sz="1600">
                                  <a:effectLst/>
                                  <a:latin typeface="Cambria Math" panose="02040503050406030204" pitchFamily="18" charset="0"/>
                                </a:rPr>
                                <m:t>⟶(</m:t>
                              </m:r>
                              <m:r>
                                <a:rPr lang="fr-FR" sz="1600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1600">
                                  <a:effectLst/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600"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fr-FR" sz="1600" dirty="0">
                            <a:effectLst/>
                          </a:endParaRPr>
                        </a:p>
                      </a:txBody>
                      <a:tcPr marL="50800" marR="50800" marT="50800" marB="50800"/>
                    </a:tc>
                    <a:tc>
                      <a:txBody>
                        <a:bodyPr/>
                        <a:lstStyle/>
                        <a:p>
                          <a:endParaRPr lang="fr-FR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750654385"/>
                      </a:ext>
                    </a:extLst>
                  </a:tr>
                  <a:tr h="462272">
                    <a:tc>
                      <a:txBody>
                        <a:bodyPr/>
                        <a:lstStyle/>
                        <a:p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&gt; : Int x int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⟶</m:t>
                              </m:r>
                            </m:oMath>
                          </a14:m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Bool </a:t>
                          </a:r>
                          <a:endParaRPr lang="fr-F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  (</a:t>
                          </a:r>
                          <a:r>
                            <a:rPr lang="fr-FR" sz="160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x,y</a:t>
                          </a:r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⟶(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fr-F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∨:</m:t>
                                </m:r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𝐵𝑜𝑜𝑙</m:t>
                                </m:r>
                                <m:r>
                                  <a:rPr lang="x-none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x-none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𝐵𝑜𝑜𝑙</m:t>
                                </m:r>
                                <m:r>
                                  <a:rPr lang="x-none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⟶</m:t>
                                </m:r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𝐵𝑜𝑜𝑙</m:t>
                                </m:r>
                                <m:r>
                                  <a:rPr lang="x-none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x-none" sz="1600"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>
                              <a:effectLst/>
                              <a:latin typeface="Calibri" panose="020F0502020204030204" pitchFamily="34" charset="0"/>
                            </a:rPr>
                            <a:t>                      </a:t>
                          </a:r>
                          <a:r>
                            <a:rPr lang="fr-FR" sz="1600" i="1">
                              <a:effectLst/>
                              <a:latin typeface="Cambria" panose="02040503050406030204" pitchFamily="18" charset="0"/>
                            </a:rPr>
                            <a:t>(x,y) </a:t>
                          </a:r>
                          <a14:m>
                            <m:oMath xmlns:m="http://schemas.openxmlformats.org/officeDocument/2006/math">
                              <m:r>
                                <a:rPr lang="fr-FR" sz="1600">
                                  <a:effectLst/>
                                  <a:latin typeface="Cambria Math" panose="02040503050406030204" pitchFamily="18" charset="0"/>
                                </a:rPr>
                                <m:t>⟶(</m:t>
                              </m:r>
                              <m:r>
                                <a:rPr lang="fr-FR" sz="1600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600">
                                  <a:effectLst/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fr-FR" sz="1600"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fr-FR" sz="1600">
                            <a:effectLst/>
                          </a:endParaRPr>
                        </a:p>
                      </a:txBody>
                      <a:tcPr marL="50800" marR="50800" marT="50800" marB="50800"/>
                    </a:tc>
                    <a:tc>
                      <a:txBody>
                        <a:bodyPr/>
                        <a:lstStyle/>
                        <a:p>
                          <a:endParaRPr lang="fr-FR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773064637"/>
                      </a:ext>
                    </a:extLst>
                  </a:tr>
                  <a:tr h="462272">
                    <a:tc>
                      <a:txBody>
                        <a:bodyPr/>
                        <a:lstStyle/>
                        <a:p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≤ : Int x int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⟶</m:t>
                              </m:r>
                            </m:oMath>
                          </a14:m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Bool </a:t>
                          </a:r>
                          <a:endParaRPr lang="fr-F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  (</a:t>
                          </a:r>
                          <a:r>
                            <a:rPr lang="fr-FR" sz="160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x,y</a:t>
                          </a:r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⟶(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≤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fr-F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⟹:</m:t>
                                </m:r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𝐵𝑜𝑜𝑙</m:t>
                                </m:r>
                                <m:r>
                                  <a:rPr lang="x-none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x-none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𝐵𝑜𝑜𝑙</m:t>
                                </m:r>
                                <m:r>
                                  <a:rPr lang="x-none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⟶</m:t>
                                </m:r>
                                <m:r>
                                  <a:rPr lang="x-none" sz="1600">
                                    <a:effectLst/>
                                    <a:latin typeface="Cambria Math" panose="02040503050406030204" pitchFamily="18" charset="0"/>
                                  </a:rPr>
                                  <m:t>𝐵𝑜𝑜𝑙</m:t>
                                </m:r>
                                <m:r>
                                  <a:rPr lang="x-none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x-none" sz="1600"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marL="34290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600">
                              <a:effectLst/>
                              <a:latin typeface="Calibri" panose="020F0502020204030204" pitchFamily="34" charset="0"/>
                            </a:rPr>
                            <a:t>          </a:t>
                          </a:r>
                          <a:r>
                            <a:rPr lang="fr-FR" sz="1600" i="1">
                              <a:effectLst/>
                              <a:latin typeface="Cambria" panose="02040503050406030204" pitchFamily="18" charset="0"/>
                            </a:rPr>
                            <a:t>(x,y) </a:t>
                          </a:r>
                          <a14:m>
                            <m:oMath xmlns:m="http://schemas.openxmlformats.org/officeDocument/2006/math">
                              <m:r>
                                <a:rPr lang="fr-FR" sz="1600">
                                  <a:effectLst/>
                                  <a:latin typeface="Cambria Math" panose="02040503050406030204" pitchFamily="18" charset="0"/>
                                </a:rPr>
                                <m:t>⟶(</m:t>
                              </m:r>
                              <m:r>
                                <a:rPr lang="fr-FR" sz="1600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1600" i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600">
                                  <a:effectLst/>
                                  <a:latin typeface="Cambria Math" panose="02040503050406030204" pitchFamily="18" charset="0"/>
                                </a:rPr>
                                <m:t>⟹</m:t>
                              </m:r>
                              <m:r>
                                <a:rPr lang="fr-FR" sz="1600"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fr-FR" sz="1600">
                            <a:effectLst/>
                          </a:endParaRPr>
                        </a:p>
                      </a:txBody>
                      <a:tcPr marL="50800" marR="50800" marT="50800" marB="50800"/>
                    </a:tc>
                    <a:tc>
                      <a:txBody>
                        <a:bodyPr/>
                        <a:lstStyle/>
                        <a:p>
                          <a:endParaRPr lang="fr-FR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518538719"/>
                      </a:ext>
                    </a:extLst>
                  </a:tr>
                  <a:tr h="45430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sz="16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≥</m:t>
                              </m:r>
                            </m:oMath>
                          </a14:m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: Int x int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⟶</m:t>
                              </m:r>
                            </m:oMath>
                          </a14:m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Bool </a:t>
                          </a:r>
                          <a:endParaRPr lang="fr-F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  (</a:t>
                          </a:r>
                          <a:r>
                            <a:rPr lang="fr-FR" sz="160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x,y</a:t>
                          </a:r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⟶(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≥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fr-F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fr-FR" sz="1600" dirty="0">
                            <a:effectLst/>
                            <a:latin typeface="Cambria" panose="02040503050406030204" pitchFamily="18" charset="0"/>
                          </a:endParaRPr>
                        </a:p>
                      </a:txBody>
                      <a:tcPr marL="50800" marR="50800" marT="50800" marB="50800"/>
                    </a:tc>
                    <a:tc>
                      <a:txBody>
                        <a:bodyPr/>
                        <a:lstStyle/>
                        <a:p>
                          <a:endParaRPr lang="fr-FR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193213930"/>
                      </a:ext>
                    </a:extLst>
                  </a:tr>
                  <a:tr h="478212">
                    <a:tc>
                      <a:txBody>
                        <a:bodyPr/>
                        <a:lstStyle/>
                        <a:p>
                          <a:r>
                            <a:rPr lang="fr-FR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≠</a:t>
                          </a:r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Int x int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⟶</m:t>
                              </m:r>
                            </m:oMath>
                          </a14:m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Bool </a:t>
                          </a:r>
                          <a:endParaRPr lang="fr-F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  (</a:t>
                          </a:r>
                          <a:r>
                            <a:rPr lang="fr-FR" sz="160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x,y</a:t>
                          </a:r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⟶(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#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fr-F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fr-FR" sz="1600" dirty="0">
                            <a:effectLst/>
                            <a:latin typeface="Cambria" panose="02040503050406030204" pitchFamily="18" charset="0"/>
                          </a:endParaRPr>
                        </a:p>
                      </a:txBody>
                      <a:tcPr marL="50800" marR="50800" marT="50800" marB="50800"/>
                    </a:tc>
                    <a:tc>
                      <a:txBody>
                        <a:bodyPr/>
                        <a:lstStyle/>
                        <a:p>
                          <a:endParaRPr lang="fr-FR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489004880"/>
                      </a:ext>
                    </a:extLst>
                  </a:tr>
                  <a:tr h="45430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sz="16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</m:oMath>
                          </a14:m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: Int x int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⟶</m:t>
                              </m:r>
                            </m:oMath>
                          </a14:m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Int </a:t>
                          </a:r>
                          <a:endParaRPr lang="fr-F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  (</a:t>
                          </a:r>
                          <a:r>
                            <a:rPr lang="fr-FR" sz="160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x,y</a:t>
                          </a:r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⟶(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fr-F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fr-FR" sz="1600" dirty="0">
                            <a:effectLst/>
                            <a:latin typeface="Cambria" panose="02040503050406030204" pitchFamily="18" charset="0"/>
                          </a:endParaRPr>
                        </a:p>
                      </a:txBody>
                      <a:tcPr marL="50800" marR="50800" marT="50800" marB="50800"/>
                    </a:tc>
                    <a:tc>
                      <a:txBody>
                        <a:bodyPr/>
                        <a:lstStyle/>
                        <a:p>
                          <a:endParaRPr lang="fr-FR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567233746"/>
                      </a:ext>
                    </a:extLst>
                  </a:tr>
                  <a:tr h="45430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sz="16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</m:oMath>
                          </a14:m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: Int x Int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⟶</m:t>
                              </m:r>
                            </m:oMath>
                          </a14:m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Int </a:t>
                          </a:r>
                          <a:endParaRPr lang="fr-F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  (</a:t>
                          </a:r>
                          <a:r>
                            <a:rPr lang="fr-FR" sz="160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x,y</a:t>
                          </a:r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⟶(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fr-F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fr-FR" sz="1600" dirty="0">
                            <a:effectLst/>
                            <a:latin typeface="Cambria" panose="02040503050406030204" pitchFamily="18" charset="0"/>
                          </a:endParaRPr>
                        </a:p>
                      </a:txBody>
                      <a:tcPr marL="50800" marR="50800" marT="50800" marB="50800"/>
                    </a:tc>
                    <a:tc>
                      <a:txBody>
                        <a:bodyPr/>
                        <a:lstStyle/>
                        <a:p>
                          <a:endParaRPr lang="fr-FR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472283764"/>
                      </a:ext>
                    </a:extLst>
                  </a:tr>
                  <a:tr h="45430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sz="16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oMath>
                          </a14:m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: Int x Int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⟶</m:t>
                              </m:r>
                            </m:oMath>
                          </a14:m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Int</a:t>
                          </a:r>
                          <a:r>
                            <a:rPr lang="fr-FR" sz="1600" i="1" kern="1200" baseline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fr-F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  (</a:t>
                          </a:r>
                          <a:r>
                            <a:rPr lang="fr-FR" sz="160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x,y</a:t>
                          </a:r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⟶(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fr-FR" sz="16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fr-F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fr-FR" sz="1600" dirty="0">
                            <a:effectLst/>
                            <a:latin typeface="Cambria" panose="02040503050406030204" pitchFamily="18" charset="0"/>
                          </a:endParaRPr>
                        </a:p>
                      </a:txBody>
                      <a:tcPr marL="50800" marR="50800" marT="50800" marB="50800"/>
                    </a:tc>
                    <a:tc>
                      <a:txBody>
                        <a:bodyPr/>
                        <a:lstStyle/>
                        <a:p>
                          <a:endParaRPr lang="fr-FR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400367273"/>
                      </a:ext>
                    </a:extLst>
                  </a:tr>
                  <a:tr h="34364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sz="16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/</m:t>
                              </m:r>
                            </m:oMath>
                          </a14:m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: Int x int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⟶</m:t>
                              </m:r>
                            </m:oMath>
                          </a14:m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Real </a:t>
                          </a:r>
                          <a:endParaRPr lang="fr-F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  (</a:t>
                          </a:r>
                          <a:r>
                            <a:rPr lang="fr-FR" sz="160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x,y</a:t>
                          </a:r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⟶(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fr-FR" sz="16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/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fr-F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fr-FR" sz="1600" dirty="0">
                            <a:effectLst/>
                            <a:latin typeface="Cambria" panose="02040503050406030204" pitchFamily="18" charset="0"/>
                          </a:endParaRPr>
                        </a:p>
                      </a:txBody>
                      <a:tcPr marL="50800" marR="50800" marT="50800" marB="50800"/>
                    </a:tc>
                    <a:tc>
                      <a:txBody>
                        <a:bodyPr/>
                        <a:lstStyle/>
                        <a:p>
                          <a:endParaRPr lang="fr-FR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105245909"/>
                      </a:ext>
                    </a:extLst>
                  </a:tr>
                  <a:tr h="454302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fr-FR" sz="16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|</m:t>
                              </m:r>
                            </m:oMath>
                          </a14:m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: Int x int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⟶</m:t>
                              </m:r>
                            </m:oMath>
                          </a14:m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Real </a:t>
                          </a:r>
                          <a:endParaRPr lang="fr-F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  (</a:t>
                          </a:r>
                          <a:r>
                            <a:rPr lang="fr-FR" sz="160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x,y</a:t>
                          </a:r>
                          <a:r>
                            <a:rPr lang="fr-FR" sz="16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⟶(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fr-FR" sz="16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|</m:t>
                              </m:r>
                              <m:r>
                                <a:rPr lang="fr-FR" sz="16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lang="fr-FR" sz="16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fr-FR" sz="1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1955577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au 6">
                <a:extLst>
                  <a:ext uri="{FF2B5EF4-FFF2-40B4-BE49-F238E27FC236}">
                    <a16:creationId xmlns:a16="http://schemas.microsoft.com/office/drawing/2014/main" id="{E2308265-59AD-4E9F-8E71-E5C18F2872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1506641"/>
                  </p:ext>
                </p:extLst>
              </p:nvPr>
            </p:nvGraphicFramePr>
            <p:xfrm>
              <a:off x="2212162" y="91440"/>
              <a:ext cx="8111283" cy="6766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3761">
                      <a:extLst>
                        <a:ext uri="{9D8B030D-6E8A-4147-A177-3AD203B41FA5}">
                          <a16:colId xmlns:a16="http://schemas.microsoft.com/office/drawing/2014/main" val="2287547269"/>
                        </a:ext>
                      </a:extLst>
                    </a:gridCol>
                    <a:gridCol w="2703761">
                      <a:extLst>
                        <a:ext uri="{9D8B030D-6E8A-4147-A177-3AD203B41FA5}">
                          <a16:colId xmlns:a16="http://schemas.microsoft.com/office/drawing/2014/main" val="707653790"/>
                        </a:ext>
                      </a:extLst>
                    </a:gridCol>
                    <a:gridCol w="2703761">
                      <a:extLst>
                        <a:ext uri="{9D8B030D-6E8A-4147-A177-3AD203B41FA5}">
                          <a16:colId xmlns:a16="http://schemas.microsoft.com/office/drawing/2014/main" val="1910394578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fr-FR" sz="1600" dirty="0"/>
                            <a:t>Opérateurs arithmétiques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600" dirty="0"/>
                            <a:t>Opérateurs relationnels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600" dirty="0"/>
                            <a:t>Opérateurs de conversion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88464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5" t="-61053" r="-200901" b="-102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blipFill>
                          <a:blip r:embed="rId2"/>
                          <a:stretch>
                            <a:fillRect l="-100225" t="-61053" r="-100901" b="-102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0596782"/>
                      </a:ext>
                    </a:extLst>
                  </a:tr>
                  <a:tr h="589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5" t="-157732" r="-200901" b="-903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blipFill>
                          <a:blip r:embed="rId2"/>
                          <a:stretch>
                            <a:fillRect l="-100225" t="-157732" r="-100901" b="-903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0654385"/>
                      </a:ext>
                    </a:extLst>
                  </a:tr>
                  <a:tr h="589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5" t="-260417" r="-200901" b="-8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blipFill>
                          <a:blip r:embed="rId2"/>
                          <a:stretch>
                            <a:fillRect l="-100225" t="-260417" r="-100901" b="-8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3064637"/>
                      </a:ext>
                    </a:extLst>
                  </a:tr>
                  <a:tr h="589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5" t="-356701" r="-200901" b="-704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blipFill>
                          <a:blip r:embed="rId2"/>
                          <a:stretch>
                            <a:fillRect l="-100225" t="-356701" r="-100901" b="-704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853871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5" t="-466316" r="-200901" b="-61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fr-FR" sz="1600" dirty="0">
                            <a:effectLst/>
                            <a:latin typeface="Cambria" panose="02040503050406030204" pitchFamily="18" charset="0"/>
                          </a:endParaRPr>
                        </a:p>
                      </a:txBody>
                      <a:tcPr marL="50800" marR="50800" marT="50800" marB="50800"/>
                    </a:tc>
                    <a:tc>
                      <a:txBody>
                        <a:bodyPr/>
                        <a:lstStyle/>
                        <a:p>
                          <a:endParaRPr lang="fr-FR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21393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5" t="-538000" r="-200901" b="-48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fr-FR" sz="1600" dirty="0">
                            <a:effectLst/>
                            <a:latin typeface="Cambria" panose="02040503050406030204" pitchFamily="18" charset="0"/>
                          </a:endParaRPr>
                        </a:p>
                      </a:txBody>
                      <a:tcPr marL="50800" marR="50800" marT="50800" marB="50800"/>
                    </a:tc>
                    <a:tc>
                      <a:txBody>
                        <a:bodyPr/>
                        <a:lstStyle/>
                        <a:p>
                          <a:endParaRPr lang="fr-FR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900488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5" t="-671579" r="-200901" b="-4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fr-FR" sz="1600" dirty="0">
                            <a:effectLst/>
                            <a:latin typeface="Cambria" panose="02040503050406030204" pitchFamily="18" charset="0"/>
                          </a:endParaRPr>
                        </a:p>
                      </a:txBody>
                      <a:tcPr marL="50800" marR="50800" marT="50800" marB="50800"/>
                    </a:tc>
                    <a:tc>
                      <a:txBody>
                        <a:bodyPr/>
                        <a:lstStyle/>
                        <a:p>
                          <a:endParaRPr lang="fr-FR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723374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5" t="-771579" r="-200901" b="-3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fr-FR" sz="1600" dirty="0">
                            <a:effectLst/>
                            <a:latin typeface="Cambria" panose="02040503050406030204" pitchFamily="18" charset="0"/>
                          </a:endParaRPr>
                        </a:p>
                      </a:txBody>
                      <a:tcPr marL="50800" marR="50800" marT="50800" marB="50800"/>
                    </a:tc>
                    <a:tc>
                      <a:txBody>
                        <a:bodyPr/>
                        <a:lstStyle/>
                        <a:p>
                          <a:endParaRPr lang="fr-FR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228376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5" t="-871579" r="-200901" b="-2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fr-FR" sz="1600" dirty="0">
                            <a:effectLst/>
                            <a:latin typeface="Cambria" panose="02040503050406030204" pitchFamily="18" charset="0"/>
                          </a:endParaRPr>
                        </a:p>
                      </a:txBody>
                      <a:tcPr marL="50800" marR="50800" marT="50800" marB="50800"/>
                    </a:tc>
                    <a:tc>
                      <a:txBody>
                        <a:bodyPr/>
                        <a:lstStyle/>
                        <a:p>
                          <a:endParaRPr lang="fr-FR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36727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5" t="-971579" r="-200901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fr-FR" sz="1600" dirty="0">
                            <a:effectLst/>
                            <a:latin typeface="Cambria" panose="02040503050406030204" pitchFamily="18" charset="0"/>
                          </a:endParaRPr>
                        </a:p>
                      </a:txBody>
                      <a:tcPr marL="50800" marR="50800" marT="50800" marB="50800"/>
                    </a:tc>
                    <a:tc>
                      <a:txBody>
                        <a:bodyPr/>
                        <a:lstStyle/>
                        <a:p>
                          <a:endParaRPr lang="fr-FR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524590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5" t="-1071579" r="-200901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55577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7838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10493C9-6132-478E-BE34-D5D41C97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3200" b="1" dirty="0"/>
              <a:t>Les CONSTRUCTEURS DE TYPE 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90715545-2EFC-41E6-8F7C-F7343C1DC20B}"/>
              </a:ext>
            </a:extLst>
          </p:cNvPr>
          <p:cNvSpPr txBox="1"/>
          <p:nvPr/>
        </p:nvSpPr>
        <p:spPr>
          <a:xfrm>
            <a:off x="581192" y="2372488"/>
            <a:ext cx="107535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3600" dirty="0"/>
              <a:t>Les ensembles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3600" dirty="0"/>
              <a:t>Les listes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3600" dirty="0"/>
              <a:t>Les applications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3600" dirty="0"/>
              <a:t>Les produits cartésiens  </a:t>
            </a:r>
          </a:p>
          <a:p>
            <a:endParaRPr lang="fr-FR" dirty="0"/>
          </a:p>
          <a:p>
            <a:r>
              <a:rPr lang="fr-FR" dirty="0"/>
              <a:t> 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225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83_TF45205285.potx" id="{479A3304-21F8-42B9-BD69-4443A22534E4}" vid="{805A9AE8-26D4-424F-A117-6F2AA6DDB54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7F0652-397B-4F71-B75E-207A80EB2786}">
  <ds:schemaRefs>
    <ds:schemaRef ds:uri="http://purl.org/dc/elements/1.1/"/>
    <ds:schemaRef ds:uri="http://purl.org/dc/dcmitype/"/>
    <ds:schemaRef ds:uri="71af3243-3dd4-4a8d-8c0d-dd76da1f02a5"/>
    <ds:schemaRef ds:uri="http://schemas.microsoft.com/office/2006/documentManagement/types"/>
    <ds:schemaRef ds:uri="16c05727-aa75-4e4a-9b5f-8a80a1165891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tf45205285</Template>
  <TotalTime>0</TotalTime>
  <Words>853</Words>
  <Application>Microsoft Office PowerPoint</Application>
  <PresentationFormat>Grand écran</PresentationFormat>
  <Paragraphs>281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9" baseType="lpstr">
      <vt:lpstr>Arial</vt:lpstr>
      <vt:lpstr>Calibri</vt:lpstr>
      <vt:lpstr>Cambria</vt:lpstr>
      <vt:lpstr>Cambria Math</vt:lpstr>
      <vt:lpstr>Courier New</vt:lpstr>
      <vt:lpstr>Gill Sans MT</vt:lpstr>
      <vt:lpstr>Gill Sans MT (Corps)</vt:lpstr>
      <vt:lpstr>Symbol</vt:lpstr>
      <vt:lpstr>Wingdings</vt:lpstr>
      <vt:lpstr>Wingdings 2</vt:lpstr>
      <vt:lpstr>Dividende</vt:lpstr>
      <vt:lpstr>Specification FORMELLE avec RSL</vt:lpstr>
      <vt:lpstr>La nature de la spécification formelle </vt:lpstr>
      <vt:lpstr>Le spectre du langage RSL</vt:lpstr>
      <vt:lpstr>STRUCTURE D’UNE SPECIFICATION RSL</vt:lpstr>
      <vt:lpstr>EXPRESSION DE CLASSE EXPRESSION DE CLASSE </vt:lpstr>
      <vt:lpstr>EXPRESSION DE CLASSE</vt:lpstr>
      <vt:lpstr>Les TYPES elementaires</vt:lpstr>
      <vt:lpstr>Présentation PowerPoint</vt:lpstr>
      <vt:lpstr>Les CONSTRUCTEURS DE TYPE  </vt:lpstr>
      <vt:lpstr>Les ensembles </vt:lpstr>
      <vt:lpstr>Les listes</vt:lpstr>
      <vt:lpstr>Les applications</vt:lpstr>
      <vt:lpstr>RSL </vt:lpstr>
      <vt:lpstr>déclaration d'une fonction</vt:lpstr>
      <vt:lpstr>Définition implicite d’une fonction </vt:lpstr>
      <vt:lpstr>Définition Prédicative d’une fonction</vt:lpstr>
      <vt:lpstr>Définition algébrique  d’une fonction</vt:lpstr>
      <vt:lpstr>RSL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2020-03-18T09:14:46Z</dcterms:created>
  <dcterms:modified xsi:type="dcterms:W3CDTF">2020-04-18T05:46:49Z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